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57" r:id="rId4"/>
    <p:sldId id="258" r:id="rId5"/>
    <p:sldId id="279" r:id="rId6"/>
    <p:sldId id="281" r:id="rId7"/>
    <p:sldId id="282" r:id="rId8"/>
    <p:sldId id="296" r:id="rId9"/>
    <p:sldId id="286" r:id="rId10"/>
    <p:sldId id="287" r:id="rId11"/>
    <p:sldId id="288" r:id="rId12"/>
    <p:sldId id="289" r:id="rId13"/>
    <p:sldId id="290" r:id="rId14"/>
    <p:sldId id="291" r:id="rId15"/>
    <p:sldId id="292" r:id="rId16"/>
    <p:sldId id="293" r:id="rId17"/>
    <p:sldId id="283" r:id="rId18"/>
    <p:sldId id="284" r:id="rId19"/>
    <p:sldId id="294" r:id="rId20"/>
    <p:sldId id="28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e Karpen" initials="LK" lastIdx="1" clrIdx="0">
    <p:extLst>
      <p:ext uri="{19B8F6BF-5375-455C-9EA6-DF929625EA0E}">
        <p15:presenceInfo xmlns:p15="http://schemas.microsoft.com/office/powerpoint/2012/main" userId="fafef142db8830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024AD-AB6C-430D-B0D5-6F1D5696405B}" type="datetimeFigureOut">
              <a:rPr lang="de-DE" smtClean="0"/>
              <a:pPr/>
              <a:t>08.05.2020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33125-23C9-43A1-839A-96AADC23E5CB}" type="slidenum">
              <a:rPr lang="de-DE" smtClean="0"/>
              <a:pPr/>
              <a:t>‹Nr.›</a:t>
            </a:fld>
            <a:endParaRPr lang="de-DE"/>
          </a:p>
        </p:txBody>
      </p:sp>
    </p:spTree>
    <p:extLst>
      <p:ext uri="{BB962C8B-B14F-4D97-AF65-F5344CB8AC3E}">
        <p14:creationId xmlns:p14="http://schemas.microsoft.com/office/powerpoint/2010/main" val="398591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p:nvPr>
        </p:nvSpPr>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cs typeface="Arial Unicode MS" charset="0"/>
              </a:defRPr>
            </a:lvl9pPr>
          </a:lstStyle>
          <a:p>
            <a:fld id="{C7CA8791-66C2-334A-8DA1-08D37F9F9A27}" type="slidenum">
              <a:rPr lang="de-DE" altLang="x-none">
                <a:solidFill>
                  <a:srgbClr val="000000"/>
                </a:solidFill>
                <a:latin typeface="Times New Roman" charset="0"/>
              </a:rPr>
              <a:pPr/>
              <a:t>2</a:t>
            </a:fld>
            <a:endParaRPr lang="de-DE" altLang="x-none">
              <a:solidFill>
                <a:srgbClr val="000000"/>
              </a:solidFill>
              <a:latin typeface="Times New Roman" charset="0"/>
            </a:endParaRPr>
          </a:p>
        </p:txBody>
      </p:sp>
      <p:sp>
        <p:nvSpPr>
          <p:cNvPr id="60417" name="Text Box 1"/>
          <p:cNvSpPr txBox="1">
            <a:spLocks noGrp="1" noRot="1" noChangeAspect="1" noChangeArrowheads="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x-none" altLang="x-none"/>
          </a:p>
        </p:txBody>
      </p:sp>
    </p:spTree>
    <p:extLst>
      <p:ext uri="{BB962C8B-B14F-4D97-AF65-F5344CB8AC3E}">
        <p14:creationId xmlns:p14="http://schemas.microsoft.com/office/powerpoint/2010/main" val="335352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40F2B-FD1D-4D24-96BC-C92686CF5EF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51EB6FA-82FB-4D1C-8146-E7E9025C1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4FFFFA-2409-4561-8760-A20B436F5AA6}"/>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5" name="Fußzeilenplatzhalter 4">
            <a:extLst>
              <a:ext uri="{FF2B5EF4-FFF2-40B4-BE49-F238E27FC236}">
                <a16:creationId xmlns:a16="http://schemas.microsoft.com/office/drawing/2014/main" id="{6B89E6D0-0ACB-4FF1-9A17-CC5FDF41606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8E29AF-D5FC-4511-A145-15EB23113E11}"/>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298103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27CF0-E9D9-4A06-B458-4380BAA7A2E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5860B02-F9B0-4378-BE13-8A6307128EA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19E652-3310-4020-AFF6-C4A90B2D1D48}"/>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5" name="Fußzeilenplatzhalter 4">
            <a:extLst>
              <a:ext uri="{FF2B5EF4-FFF2-40B4-BE49-F238E27FC236}">
                <a16:creationId xmlns:a16="http://schemas.microsoft.com/office/drawing/2014/main" id="{155F8572-FFB1-4196-87CD-86F3F63A387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0DFEA0-1CBB-4B94-AC58-76687B374462}"/>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413688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0FC45E2-5762-448F-A363-50338088FC4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1A13A0B-D515-46B2-9DC8-B1FBBEB05D0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A1DBEB-AB24-4A33-9198-F27EF242A572}"/>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5" name="Fußzeilenplatzhalter 4">
            <a:extLst>
              <a:ext uri="{FF2B5EF4-FFF2-40B4-BE49-F238E27FC236}">
                <a16:creationId xmlns:a16="http://schemas.microsoft.com/office/drawing/2014/main" id="{E5A08CBD-7797-4B90-8B6A-55F4AB2FBE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71A9D6-9A50-4FC4-9FFC-E5E891CD52AF}"/>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208672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498EB-80CA-49C3-A843-12FA4014633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A039D8-BB75-4A31-9E40-1618A3D03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9DB0C29-52A9-4E14-BDD7-621DFEBAE8A4}"/>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5" name="Fußzeilenplatzhalter 4">
            <a:extLst>
              <a:ext uri="{FF2B5EF4-FFF2-40B4-BE49-F238E27FC236}">
                <a16:creationId xmlns:a16="http://schemas.microsoft.com/office/drawing/2014/main" id="{2AFDE6C2-E9D6-49A3-B60C-0D574D2788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0DBA3F-D569-46E9-AD60-3183694A29D2}"/>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160886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9B8EB-D48C-405A-90FC-3E7807D73D9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20DC74A-1F59-4D2A-A6C0-9933640C55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6901836-588C-4BD4-837B-AC4D5CB9E5F8}"/>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5" name="Fußzeilenplatzhalter 4">
            <a:extLst>
              <a:ext uri="{FF2B5EF4-FFF2-40B4-BE49-F238E27FC236}">
                <a16:creationId xmlns:a16="http://schemas.microsoft.com/office/drawing/2014/main" id="{87D599A4-7A54-4929-853D-D95225A9E5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6B0DCD-E736-47DD-9DD3-E58D8C7722CD}"/>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205074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6DB31-AC1A-43B4-BD06-742B7CD2CE4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00681B5-A1EB-4D7C-BABC-BDDAE62ACD8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475ECF9-A572-4AE0-9578-35C143E01AD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44EE83A-51DD-446D-909F-8586E4DE954F}"/>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6" name="Fußzeilenplatzhalter 5">
            <a:extLst>
              <a:ext uri="{FF2B5EF4-FFF2-40B4-BE49-F238E27FC236}">
                <a16:creationId xmlns:a16="http://schemas.microsoft.com/office/drawing/2014/main" id="{EE36F1C9-5A64-4EA3-B7E6-35F3EC97C7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4A4E7E-AB4F-4767-B712-67FC31615A56}"/>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127636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0AA44-677A-435F-813D-0D5FB1FE503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9AD61-1C06-4FB6-A486-0025137A2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78421D9-9B62-4D80-ABD9-9950E06CE7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9CFB50-C98A-4685-BD67-31770911F9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7EC283-D215-4A77-B70E-00B3DF6A1D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A3FA06-75AD-42FC-913F-18269329764C}"/>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8" name="Fußzeilenplatzhalter 7">
            <a:extLst>
              <a:ext uri="{FF2B5EF4-FFF2-40B4-BE49-F238E27FC236}">
                <a16:creationId xmlns:a16="http://schemas.microsoft.com/office/drawing/2014/main" id="{B8C087FB-544C-4148-847E-4B2D84D8E2A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395D5BB-5493-46C2-88D6-4CCAB09F65C8}"/>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348001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3D70C-3BDF-476B-BB1B-41681084C50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579C1C0-D38C-4AD0-A329-B3A2F1EADF79}"/>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4" name="Fußzeilenplatzhalter 3">
            <a:extLst>
              <a:ext uri="{FF2B5EF4-FFF2-40B4-BE49-F238E27FC236}">
                <a16:creationId xmlns:a16="http://schemas.microsoft.com/office/drawing/2014/main" id="{FEC02892-190B-4C95-912A-06DD2200629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DEB391B-277B-44DE-9875-BD3E13857C6E}"/>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36917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FDC9779-E70A-4CB6-89F5-31869A6F5AF0}"/>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3" name="Fußzeilenplatzhalter 2">
            <a:extLst>
              <a:ext uri="{FF2B5EF4-FFF2-40B4-BE49-F238E27FC236}">
                <a16:creationId xmlns:a16="http://schemas.microsoft.com/office/drawing/2014/main" id="{81CA4209-45DB-4614-A75B-00410072EEF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F6D0A1B-E302-44A4-AE24-5CD5A68A3F12}"/>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250561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1A085-F517-482E-823D-345ABBB557F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29C6539-5A4D-42C2-858A-FE0E27154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BB89D5C-C6CA-4D37-A729-7F64A51E1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8D9CFD5-9854-4B20-B717-6DFD0039526F}"/>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6" name="Fußzeilenplatzhalter 5">
            <a:extLst>
              <a:ext uri="{FF2B5EF4-FFF2-40B4-BE49-F238E27FC236}">
                <a16:creationId xmlns:a16="http://schemas.microsoft.com/office/drawing/2014/main" id="{930CBDA1-BDB8-487B-B7C9-6972B97A1A2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F53799-E17F-466C-A397-DB3EAAF6CEE8}"/>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104594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FFF82-49AC-4D01-969E-4D7DDBF607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77FDC35-2651-4B24-8704-99B732262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752E84D-5C99-4BBC-9735-1BB402C2A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40A5BB8-02B1-4FAA-9019-D86C6F40C923}"/>
              </a:ext>
            </a:extLst>
          </p:cNvPr>
          <p:cNvSpPr>
            <a:spLocks noGrp="1"/>
          </p:cNvSpPr>
          <p:nvPr>
            <p:ph type="dt" sz="half" idx="10"/>
          </p:nvPr>
        </p:nvSpPr>
        <p:spPr/>
        <p:txBody>
          <a:bodyPr/>
          <a:lstStyle/>
          <a:p>
            <a:fld id="{CDFD150C-D047-4BE3-89B4-ED9AEF474CD0}" type="datetimeFigureOut">
              <a:rPr lang="de-DE" smtClean="0"/>
              <a:pPr/>
              <a:t>08.05.2020</a:t>
            </a:fld>
            <a:endParaRPr lang="de-DE"/>
          </a:p>
        </p:txBody>
      </p:sp>
      <p:sp>
        <p:nvSpPr>
          <p:cNvPr id="6" name="Fußzeilenplatzhalter 5">
            <a:extLst>
              <a:ext uri="{FF2B5EF4-FFF2-40B4-BE49-F238E27FC236}">
                <a16:creationId xmlns:a16="http://schemas.microsoft.com/office/drawing/2014/main" id="{5AAD3D83-237B-46B4-B7DD-B182400DE1A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B41EF7-FF2F-4867-A9BF-4FCA8EB7FA36}"/>
              </a:ext>
            </a:extLst>
          </p:cNvPr>
          <p:cNvSpPr>
            <a:spLocks noGrp="1"/>
          </p:cNvSpPr>
          <p:nvPr>
            <p:ph type="sldNum" sz="quarter" idx="12"/>
          </p:nvPr>
        </p:nvSpPr>
        <p:spPr/>
        <p:txBody>
          <a:bodyPr/>
          <a:lstStyle/>
          <a:p>
            <a:fld id="{A0EF02A9-2EC0-4C0A-96E8-6E20AA5984AF}" type="slidenum">
              <a:rPr lang="de-DE" smtClean="0"/>
              <a:pPr/>
              <a:t>‹Nr.›</a:t>
            </a:fld>
            <a:endParaRPr lang="de-DE"/>
          </a:p>
        </p:txBody>
      </p:sp>
    </p:spTree>
    <p:extLst>
      <p:ext uri="{BB962C8B-B14F-4D97-AF65-F5344CB8AC3E}">
        <p14:creationId xmlns:p14="http://schemas.microsoft.com/office/powerpoint/2010/main" val="151248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BD9FDD-84ED-4EE6-B223-37E10CA60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320B6FB-9D92-4DA0-AA95-EB45DD7A0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342423-CEE3-4BC1-8FD9-AD36DA611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D150C-D047-4BE3-89B4-ED9AEF474CD0}" type="datetimeFigureOut">
              <a:rPr lang="de-DE" smtClean="0"/>
              <a:pPr/>
              <a:t>08.05.2020</a:t>
            </a:fld>
            <a:endParaRPr lang="de-DE"/>
          </a:p>
        </p:txBody>
      </p:sp>
      <p:sp>
        <p:nvSpPr>
          <p:cNvPr id="5" name="Fußzeilenplatzhalter 4">
            <a:extLst>
              <a:ext uri="{FF2B5EF4-FFF2-40B4-BE49-F238E27FC236}">
                <a16:creationId xmlns:a16="http://schemas.microsoft.com/office/drawing/2014/main" id="{DE1493DB-4715-4E84-AF6D-F4D0801B0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183F76C-E579-46AE-A60B-ABD50CF71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F02A9-2EC0-4C0A-96E8-6E20AA5984AF}" type="slidenum">
              <a:rPr lang="de-DE" smtClean="0"/>
              <a:pPr/>
              <a:t>‹Nr.›</a:t>
            </a:fld>
            <a:endParaRPr lang="de-DE"/>
          </a:p>
        </p:txBody>
      </p:sp>
    </p:spTree>
    <p:extLst>
      <p:ext uri="{BB962C8B-B14F-4D97-AF65-F5344CB8AC3E}">
        <p14:creationId xmlns:p14="http://schemas.microsoft.com/office/powerpoint/2010/main" val="3753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package" Target="../embeddings/Microsoft_Word-Dokument.docx"/></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lkarpen@romanistik.uni-kiel.d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info.kiel@institutfrancais.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www.jobworld.de/"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draußen, Himmel enthält.&#10;&#10;Automatisch generierte Beschreibung">
            <a:extLst>
              <a:ext uri="{FF2B5EF4-FFF2-40B4-BE49-F238E27FC236}">
                <a16:creationId xmlns:a16="http://schemas.microsoft.com/office/drawing/2014/main" id="{BDA95B0C-91D6-41B0-BC49-95F8CAC6F0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09" r="21524" b="-1"/>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DC5B7656-270F-4733-ADAF-2C83FFDAC748}"/>
              </a:ext>
            </a:extLst>
          </p:cNvPr>
          <p:cNvSpPr>
            <a:spLocks noGrp="1"/>
          </p:cNvSpPr>
          <p:nvPr>
            <p:ph type="ctrTitle"/>
          </p:nvPr>
        </p:nvSpPr>
        <p:spPr>
          <a:xfrm>
            <a:off x="8022021" y="3231931"/>
            <a:ext cx="3852041" cy="1834056"/>
          </a:xfrm>
        </p:spPr>
        <p:txBody>
          <a:bodyPr>
            <a:normAutofit/>
          </a:bodyPr>
          <a:lstStyle/>
          <a:p>
            <a:r>
              <a:rPr lang="de-DE" sz="4000" dirty="0"/>
              <a:t>Französisch ist mehr</a:t>
            </a:r>
          </a:p>
        </p:txBody>
      </p:sp>
      <p:sp>
        <p:nvSpPr>
          <p:cNvPr id="3" name="Untertitel 2">
            <a:extLst>
              <a:ext uri="{FF2B5EF4-FFF2-40B4-BE49-F238E27FC236}">
                <a16:creationId xmlns:a16="http://schemas.microsoft.com/office/drawing/2014/main" id="{EDA8937D-429E-44FB-BB8B-20C3B3EAAD2F}"/>
              </a:ext>
            </a:extLst>
          </p:cNvPr>
          <p:cNvSpPr>
            <a:spLocks noGrp="1"/>
          </p:cNvSpPr>
          <p:nvPr>
            <p:ph type="subTitle" idx="1"/>
          </p:nvPr>
        </p:nvSpPr>
        <p:spPr>
          <a:xfrm>
            <a:off x="7782910" y="5242675"/>
            <a:ext cx="4330262" cy="683284"/>
          </a:xfrm>
        </p:spPr>
        <p:txBody>
          <a:bodyPr>
            <a:normAutofit/>
          </a:bodyPr>
          <a:lstStyle/>
          <a:p>
            <a:r>
              <a:rPr lang="de-DE" sz="2000" dirty="0"/>
              <a:t>10 gute Gründe für Deutsche, Französisch zu lernen</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81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BCC4B30-A142-4C54-837B-704A0565D80F}"/>
              </a:ext>
            </a:extLst>
          </p:cNvPr>
          <p:cNvSpPr>
            <a:spLocks noGrp="1"/>
          </p:cNvSpPr>
          <p:nvPr>
            <p:ph type="title"/>
          </p:nvPr>
        </p:nvSpPr>
        <p:spPr>
          <a:xfrm>
            <a:off x="640079" y="2053641"/>
            <a:ext cx="3669161" cy="2760098"/>
          </a:xfrm>
        </p:spPr>
        <p:txBody>
          <a:bodyPr>
            <a:normAutofit/>
          </a:bodyPr>
          <a:lstStyle/>
          <a:p>
            <a:r>
              <a:rPr lang="de-DE" dirty="0">
                <a:solidFill>
                  <a:srgbClr val="FFFFFF"/>
                </a:solidFill>
              </a:rPr>
              <a:t>4. Grund: Eine Sprache für das Reisen	</a:t>
            </a:r>
          </a:p>
        </p:txBody>
      </p:sp>
      <p:sp>
        <p:nvSpPr>
          <p:cNvPr id="3" name="Inhaltsplatzhalter 2">
            <a:extLst>
              <a:ext uri="{FF2B5EF4-FFF2-40B4-BE49-F238E27FC236}">
                <a16:creationId xmlns:a16="http://schemas.microsoft.com/office/drawing/2014/main" id="{3CF0B404-81AD-4555-B197-C4EC1435CCA4}"/>
              </a:ext>
            </a:extLst>
          </p:cNvPr>
          <p:cNvSpPr>
            <a:spLocks noGrp="1"/>
          </p:cNvSpPr>
          <p:nvPr>
            <p:ph idx="1"/>
          </p:nvPr>
        </p:nvSpPr>
        <p:spPr>
          <a:xfrm>
            <a:off x="6090574" y="801866"/>
            <a:ext cx="5306084" cy="5230634"/>
          </a:xfrm>
        </p:spPr>
        <p:txBody>
          <a:bodyPr anchor="ctr">
            <a:normAutofit lnSpcReduction="10000"/>
          </a:bodyPr>
          <a:lstStyle/>
          <a:p>
            <a:r>
              <a:rPr lang="de-DE" sz="2400" dirty="0">
                <a:solidFill>
                  <a:srgbClr val="000000"/>
                </a:solidFill>
              </a:rPr>
              <a:t>Mit jährlich über 70 Millionen Touristen ist Frankreich das weltweit am meisten besuchte Land. </a:t>
            </a:r>
          </a:p>
          <a:p>
            <a:pPr marL="182563" indent="0">
              <a:spcBef>
                <a:spcPts val="0"/>
              </a:spcBef>
              <a:buNone/>
            </a:pPr>
            <a:r>
              <a:rPr lang="de-DE" sz="2400" dirty="0">
                <a:solidFill>
                  <a:srgbClr val="000000"/>
                </a:solidFill>
              </a:rPr>
              <a:t>Mit Französischkenntnissen ist es um so vieles angenehmer und leichter, Paris und alle französischen Regionen (von der Côte d‘Azur mit ihrem milden Klima bis zu den verschneiten Gipfeln der Alpen über die wilden Küsten der Bretagne) zu </a:t>
            </a:r>
            <a:r>
              <a:rPr lang="de-DE" sz="2400" dirty="0"/>
              <a:t>entdecken, </a:t>
            </a:r>
            <a:r>
              <a:rPr lang="de-DE" sz="2400" dirty="0">
                <a:solidFill>
                  <a:srgbClr val="000000"/>
                </a:solidFill>
              </a:rPr>
              <a:t>aber auch die Kultur, die Mentalität und die französische Lebensart kennenzulernen. Ebenso nützlich ist Französisch, wenn man </a:t>
            </a:r>
            <a:r>
              <a:rPr lang="de-DE" sz="2400" dirty="0"/>
              <a:t>Teile Afrikas, die Schweiz, Kanada, Monaco, Belgien, die Seychellen usw. besucht oder im Tourismus arbeiten möchte.</a:t>
            </a:r>
          </a:p>
        </p:txBody>
      </p:sp>
    </p:spTree>
    <p:extLst>
      <p:ext uri="{BB962C8B-B14F-4D97-AF65-F5344CB8AC3E}">
        <p14:creationId xmlns:p14="http://schemas.microsoft.com/office/powerpoint/2010/main" val="4058363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21D33CB-DDA1-4F3D-AEEA-8D58114BC1FC}"/>
              </a:ext>
            </a:extLst>
          </p:cNvPr>
          <p:cNvSpPr>
            <a:spLocks noGrp="1"/>
          </p:cNvSpPr>
          <p:nvPr>
            <p:ph type="title"/>
          </p:nvPr>
        </p:nvSpPr>
        <p:spPr>
          <a:xfrm>
            <a:off x="640079" y="2053640"/>
            <a:ext cx="3669161" cy="3262071"/>
          </a:xfrm>
        </p:spPr>
        <p:txBody>
          <a:bodyPr>
            <a:normAutofit fontScale="90000"/>
          </a:bodyPr>
          <a:lstStyle/>
          <a:p>
            <a:r>
              <a:rPr lang="de-DE" dirty="0">
                <a:solidFill>
                  <a:srgbClr val="FFFFFF"/>
                </a:solidFill>
              </a:rPr>
              <a:t>5. Grund: Eine Sprache für das Studium an einer frankophonen  Hochschule</a:t>
            </a:r>
            <a:br>
              <a:rPr lang="de-DE" dirty="0">
                <a:solidFill>
                  <a:srgbClr val="FFFFFF"/>
                </a:solidFill>
              </a:rPr>
            </a:br>
            <a:endParaRPr lang="de-DE" b="1" dirty="0">
              <a:solidFill>
                <a:srgbClr val="FF0000"/>
              </a:solidFill>
            </a:endParaRPr>
          </a:p>
        </p:txBody>
      </p:sp>
      <p:sp>
        <p:nvSpPr>
          <p:cNvPr id="3" name="Inhaltsplatzhalter 2">
            <a:extLst>
              <a:ext uri="{FF2B5EF4-FFF2-40B4-BE49-F238E27FC236}">
                <a16:creationId xmlns:a16="http://schemas.microsoft.com/office/drawing/2014/main" id="{72C74DB5-BAD1-4BEC-B01F-8515D4D476B8}"/>
              </a:ext>
            </a:extLst>
          </p:cNvPr>
          <p:cNvSpPr>
            <a:spLocks noGrp="1"/>
          </p:cNvSpPr>
          <p:nvPr>
            <p:ph idx="1"/>
          </p:nvPr>
        </p:nvSpPr>
        <p:spPr>
          <a:xfrm>
            <a:off x="6096000" y="801866"/>
            <a:ext cx="5306084" cy="6056134"/>
          </a:xfrm>
        </p:spPr>
        <p:txBody>
          <a:bodyPr anchor="t">
            <a:normAutofit/>
          </a:bodyPr>
          <a:lstStyle/>
          <a:p>
            <a:pPr marL="0" indent="0">
              <a:buNone/>
            </a:pPr>
            <a:r>
              <a:rPr lang="de-DE" sz="2400" dirty="0"/>
              <a:t>Wer Französisch spricht, kann sein Studium ganz oder teilweise in Frankreich oder in anderen frankophonen Ländern absolvieren – zum Beispiel an einer der namhaften französischen Universitäten oder Elitehochschulen für Handel und Ingenieurswesen, die in Europa und auf der ganzen Welt zu den besten Hochschulen gehören. Das deutsch-französische Universitätsnetz bietet mit 194 Hochschulen und 185 deutsch-französischen Studiengängen ein äußerst attraktives Angebot</a:t>
            </a:r>
            <a:r>
              <a:rPr lang="de-DE" sz="2400" dirty="0">
                <a:solidFill>
                  <a:srgbClr val="000000"/>
                </a:solidFill>
              </a:rPr>
              <a:t>.</a:t>
            </a:r>
            <a:endParaRPr lang="de-DE" sz="2400" dirty="0"/>
          </a:p>
        </p:txBody>
      </p:sp>
    </p:spTree>
    <p:extLst>
      <p:ext uri="{BB962C8B-B14F-4D97-AF65-F5344CB8AC3E}">
        <p14:creationId xmlns:p14="http://schemas.microsoft.com/office/powerpoint/2010/main" val="3891292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A3632B7-550E-4686-B968-76ED058F735B}"/>
              </a:ext>
            </a:extLst>
          </p:cNvPr>
          <p:cNvSpPr>
            <a:spLocks noGrp="1"/>
          </p:cNvSpPr>
          <p:nvPr>
            <p:ph type="title"/>
          </p:nvPr>
        </p:nvSpPr>
        <p:spPr>
          <a:xfrm>
            <a:off x="640079" y="2053641"/>
            <a:ext cx="3669161" cy="2760098"/>
          </a:xfrm>
        </p:spPr>
        <p:txBody>
          <a:bodyPr>
            <a:normAutofit fontScale="90000"/>
          </a:bodyPr>
          <a:lstStyle/>
          <a:p>
            <a:r>
              <a:rPr lang="de-DE" dirty="0">
                <a:solidFill>
                  <a:srgbClr val="FFFFFF"/>
                </a:solidFill>
              </a:rPr>
              <a:t>6. Grund: die </a:t>
            </a:r>
            <a:r>
              <a:rPr lang="de-DE" dirty="0">
                <a:solidFill>
                  <a:schemeClr val="bg1"/>
                </a:solidFill>
              </a:rPr>
              <a:t>zweite Sprache </a:t>
            </a:r>
            <a:r>
              <a:rPr lang="de-DE" dirty="0">
                <a:solidFill>
                  <a:srgbClr val="FFFFFF"/>
                </a:solidFill>
              </a:rPr>
              <a:t>der internationalen Beziehungen</a:t>
            </a:r>
          </a:p>
        </p:txBody>
      </p:sp>
      <p:sp>
        <p:nvSpPr>
          <p:cNvPr id="3" name="Inhaltsplatzhalter 2">
            <a:extLst>
              <a:ext uri="{FF2B5EF4-FFF2-40B4-BE49-F238E27FC236}">
                <a16:creationId xmlns:a16="http://schemas.microsoft.com/office/drawing/2014/main" id="{57A0E54F-DC2C-4C4F-B38A-591C35F801B9}"/>
              </a:ext>
            </a:extLst>
          </p:cNvPr>
          <p:cNvSpPr>
            <a:spLocks noGrp="1"/>
          </p:cNvSpPr>
          <p:nvPr>
            <p:ph idx="1"/>
          </p:nvPr>
        </p:nvSpPr>
        <p:spPr>
          <a:xfrm>
            <a:off x="6090574" y="801866"/>
            <a:ext cx="5306084" cy="5854966"/>
          </a:xfrm>
        </p:spPr>
        <p:txBody>
          <a:bodyPr anchor="ctr">
            <a:normAutofit/>
          </a:bodyPr>
          <a:lstStyle/>
          <a:p>
            <a:r>
              <a:rPr lang="de-DE" sz="2400" dirty="0">
                <a:solidFill>
                  <a:srgbClr val="000000"/>
                </a:solidFill>
              </a:rPr>
              <a:t>Französisch ist zugleich Arbeits- und Amtssprache in der UNO, der Europäischen Union, der UNESCO, der NATO, im internationalen Olympischen Komitee, im Internationalen Roten Kreuz …sowie</a:t>
            </a:r>
            <a:r>
              <a:rPr lang="de-DE" sz="2400" dirty="0"/>
              <a:t> an </a:t>
            </a:r>
            <a:r>
              <a:rPr lang="de-DE" sz="2400" dirty="0">
                <a:solidFill>
                  <a:srgbClr val="000000"/>
                </a:solidFill>
              </a:rPr>
              <a:t>mehreren internationalen Gerichtshöfen. Französisch ist die Sprache der drei Städte, in denen die europäischen Institutionen ihren Sitz haben: Straßburg, Brüssel und Luxemburg.</a:t>
            </a:r>
            <a:r>
              <a:rPr lang="de-DE" sz="2400" dirty="0"/>
              <a:t>   Auch hier können sich Tätigkeitsfelder   eröffnen!</a:t>
            </a:r>
            <a:endParaRPr lang="de-DE" sz="2400" dirty="0">
              <a:solidFill>
                <a:srgbClr val="000000"/>
              </a:solidFill>
            </a:endParaRPr>
          </a:p>
          <a:p>
            <a:pPr marL="0" indent="0">
              <a:buNone/>
            </a:pPr>
            <a:r>
              <a:rPr lang="de-DE" sz="2400" dirty="0">
                <a:solidFill>
                  <a:srgbClr val="000000"/>
                </a:solidFill>
              </a:rPr>
              <a:t> </a:t>
            </a:r>
            <a:endParaRPr lang="de-DE" sz="2400" dirty="0"/>
          </a:p>
        </p:txBody>
      </p:sp>
    </p:spTree>
    <p:extLst>
      <p:ext uri="{BB962C8B-B14F-4D97-AF65-F5344CB8AC3E}">
        <p14:creationId xmlns:p14="http://schemas.microsoft.com/office/powerpoint/2010/main" val="342675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D9FB008-5177-43AE-9F9A-6E82058E5E16}"/>
              </a:ext>
            </a:extLst>
          </p:cNvPr>
          <p:cNvSpPr>
            <a:spLocks noGrp="1"/>
          </p:cNvSpPr>
          <p:nvPr>
            <p:ph type="title"/>
          </p:nvPr>
        </p:nvSpPr>
        <p:spPr>
          <a:xfrm>
            <a:off x="640079" y="2053641"/>
            <a:ext cx="3669161" cy="2760098"/>
          </a:xfrm>
        </p:spPr>
        <p:txBody>
          <a:bodyPr>
            <a:normAutofit/>
          </a:bodyPr>
          <a:lstStyle/>
          <a:p>
            <a:r>
              <a:rPr lang="de-DE" dirty="0">
                <a:solidFill>
                  <a:srgbClr val="FFFFFF"/>
                </a:solidFill>
              </a:rPr>
              <a:t>7. Grund: Eine Sprache, um sich der Welt zu öffnen</a:t>
            </a:r>
          </a:p>
        </p:txBody>
      </p:sp>
      <p:sp>
        <p:nvSpPr>
          <p:cNvPr id="3" name="Inhaltsplatzhalter 2">
            <a:extLst>
              <a:ext uri="{FF2B5EF4-FFF2-40B4-BE49-F238E27FC236}">
                <a16:creationId xmlns:a16="http://schemas.microsoft.com/office/drawing/2014/main" id="{80AD2036-9D08-4D9E-901F-4F2FF383E662}"/>
              </a:ext>
            </a:extLst>
          </p:cNvPr>
          <p:cNvSpPr>
            <a:spLocks noGrp="1"/>
          </p:cNvSpPr>
          <p:nvPr>
            <p:ph idx="1"/>
          </p:nvPr>
        </p:nvSpPr>
        <p:spPr>
          <a:xfrm>
            <a:off x="6090574" y="801866"/>
            <a:ext cx="5306084" cy="5230634"/>
          </a:xfrm>
        </p:spPr>
        <p:txBody>
          <a:bodyPr anchor="ctr">
            <a:normAutofit/>
          </a:bodyPr>
          <a:lstStyle/>
          <a:p>
            <a:r>
              <a:rPr lang="de-DE" sz="2400" dirty="0">
                <a:solidFill>
                  <a:srgbClr val="000000"/>
                </a:solidFill>
              </a:rPr>
              <a:t>Nach Englisch und Deutsch ist Französisch die Sprache, die im Internet am dritthäufigsten vertreten ist. Wer Französisch versteht, kann die Welt mit anderen Augen sehen, da er/sie mit französischsprachigen Menschen auf allen Kontinenten kommunizieren und sich über die großen internationalen Medien in französischer Sprache (TV 5, France 24, Radio France Internationale) informieren kann. </a:t>
            </a:r>
          </a:p>
        </p:txBody>
      </p:sp>
    </p:spTree>
    <p:extLst>
      <p:ext uri="{BB962C8B-B14F-4D97-AF65-F5344CB8AC3E}">
        <p14:creationId xmlns:p14="http://schemas.microsoft.com/office/powerpoint/2010/main" val="787108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A13E67D-C4E2-4ECA-8AA2-4189A350C6D5}"/>
              </a:ext>
            </a:extLst>
          </p:cNvPr>
          <p:cNvSpPr>
            <a:spLocks noGrp="1"/>
          </p:cNvSpPr>
          <p:nvPr>
            <p:ph type="title"/>
          </p:nvPr>
        </p:nvSpPr>
        <p:spPr>
          <a:xfrm>
            <a:off x="640079" y="2053641"/>
            <a:ext cx="3669161" cy="2760098"/>
          </a:xfrm>
        </p:spPr>
        <p:txBody>
          <a:bodyPr>
            <a:normAutofit fontScale="90000"/>
          </a:bodyPr>
          <a:lstStyle/>
          <a:p>
            <a:r>
              <a:rPr lang="de-DE" dirty="0">
                <a:solidFill>
                  <a:srgbClr val="FFFFFF"/>
                </a:solidFill>
              </a:rPr>
              <a:t>8. Grund: Eine sympathische Sprache, die man</a:t>
            </a:r>
            <a:r>
              <a:rPr lang="de-DE" b="1" dirty="0">
                <a:solidFill>
                  <a:srgbClr val="FFFFFF"/>
                </a:solidFill>
              </a:rPr>
              <a:t> </a:t>
            </a:r>
            <a:r>
              <a:rPr lang="de-DE" dirty="0">
                <a:solidFill>
                  <a:schemeClr val="bg1"/>
                </a:solidFill>
              </a:rPr>
              <a:t>schnell</a:t>
            </a:r>
            <a:r>
              <a:rPr lang="de-DE" b="1" dirty="0">
                <a:solidFill>
                  <a:schemeClr val="bg1"/>
                </a:solidFill>
              </a:rPr>
              <a:t> </a:t>
            </a:r>
            <a:r>
              <a:rPr lang="de-DE" dirty="0">
                <a:solidFill>
                  <a:srgbClr val="FFFFFF"/>
                </a:solidFill>
              </a:rPr>
              <a:t>erlernen kann</a:t>
            </a:r>
          </a:p>
        </p:txBody>
      </p:sp>
      <p:sp>
        <p:nvSpPr>
          <p:cNvPr id="3" name="Inhaltsplatzhalter 2">
            <a:extLst>
              <a:ext uri="{FF2B5EF4-FFF2-40B4-BE49-F238E27FC236}">
                <a16:creationId xmlns:a16="http://schemas.microsoft.com/office/drawing/2014/main" id="{3EEAD0B8-5D91-4291-B51D-9BD3DDAFD232}"/>
              </a:ext>
            </a:extLst>
          </p:cNvPr>
          <p:cNvSpPr>
            <a:spLocks noGrp="1"/>
          </p:cNvSpPr>
          <p:nvPr>
            <p:ph idx="1"/>
          </p:nvPr>
        </p:nvSpPr>
        <p:spPr>
          <a:xfrm>
            <a:off x="6090574" y="801866"/>
            <a:ext cx="5306084" cy="5230634"/>
          </a:xfrm>
        </p:spPr>
        <p:txBody>
          <a:bodyPr anchor="ctr">
            <a:normAutofit/>
          </a:bodyPr>
          <a:lstStyle/>
          <a:p>
            <a:r>
              <a:rPr lang="de-DE" sz="2400" dirty="0"/>
              <a:t>Überrascht? So ist es aber: Dank moderner Methoden erreicht man sehr rasch ein ausreichendes Niveau, um auf Französisch zu kommunizieren. </a:t>
            </a:r>
          </a:p>
        </p:txBody>
      </p:sp>
    </p:spTree>
    <p:extLst>
      <p:ext uri="{BB962C8B-B14F-4D97-AF65-F5344CB8AC3E}">
        <p14:creationId xmlns:p14="http://schemas.microsoft.com/office/powerpoint/2010/main" val="137092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A374651-DA54-4B05-B5A7-67C179E45FA7}"/>
              </a:ext>
            </a:extLst>
          </p:cNvPr>
          <p:cNvSpPr>
            <a:spLocks noGrp="1"/>
          </p:cNvSpPr>
          <p:nvPr>
            <p:ph type="title"/>
          </p:nvPr>
        </p:nvSpPr>
        <p:spPr>
          <a:xfrm>
            <a:off x="640079" y="2053640"/>
            <a:ext cx="3669161" cy="3262071"/>
          </a:xfrm>
        </p:spPr>
        <p:txBody>
          <a:bodyPr>
            <a:normAutofit fontScale="90000"/>
          </a:bodyPr>
          <a:lstStyle/>
          <a:p>
            <a:r>
              <a:rPr lang="de-DE">
                <a:solidFill>
                  <a:srgbClr val="FFFFFF"/>
                </a:solidFill>
              </a:rPr>
              <a:t>9. Grund: Eine Sprache, die das Erlernen anderer romanischer Sprachen erleichtert</a:t>
            </a:r>
            <a:endParaRPr lang="de-DE" dirty="0">
              <a:solidFill>
                <a:srgbClr val="FFFFFF"/>
              </a:solidFill>
            </a:endParaRPr>
          </a:p>
        </p:txBody>
      </p:sp>
      <p:sp>
        <p:nvSpPr>
          <p:cNvPr id="3" name="Inhaltsplatzhalter 2">
            <a:extLst>
              <a:ext uri="{FF2B5EF4-FFF2-40B4-BE49-F238E27FC236}">
                <a16:creationId xmlns:a16="http://schemas.microsoft.com/office/drawing/2014/main" id="{A4AEB223-4179-4D0F-93E1-AFBDB6183D7D}"/>
              </a:ext>
            </a:extLst>
          </p:cNvPr>
          <p:cNvSpPr>
            <a:spLocks noGrp="1"/>
          </p:cNvSpPr>
          <p:nvPr>
            <p:ph idx="1"/>
          </p:nvPr>
        </p:nvSpPr>
        <p:spPr>
          <a:xfrm>
            <a:off x="6090574" y="801866"/>
            <a:ext cx="5306084" cy="5669272"/>
          </a:xfrm>
        </p:spPr>
        <p:txBody>
          <a:bodyPr anchor="ctr">
            <a:normAutofit/>
          </a:bodyPr>
          <a:lstStyle/>
          <a:p>
            <a:r>
              <a:rPr lang="de-DE" sz="2400" dirty="0">
                <a:solidFill>
                  <a:srgbClr val="000000"/>
                </a:solidFill>
              </a:rPr>
              <a:t>Als sog. Brückensprache erleichtert Französisch das Erlernen anderer romanischer Sprachen (Spanisch, Italienisch, Portugiesisch oder Rumänisch). Aber auch für das  Englische kann sie gute Dienste leisten, denn 50% des</a:t>
            </a:r>
            <a:r>
              <a:rPr lang="de-DE" sz="2400" dirty="0"/>
              <a:t> aktuellen </a:t>
            </a:r>
            <a:r>
              <a:rPr lang="de-DE" sz="2400" dirty="0">
                <a:solidFill>
                  <a:srgbClr val="000000"/>
                </a:solidFill>
              </a:rPr>
              <a:t>englischen Vokabulars stammt aus dem Französischen.</a:t>
            </a:r>
          </a:p>
          <a:p>
            <a:endParaRPr lang="de-DE" sz="2400" dirty="0">
              <a:solidFill>
                <a:srgbClr val="000000"/>
              </a:solidFill>
            </a:endParaRPr>
          </a:p>
        </p:txBody>
      </p:sp>
      <p:graphicFrame>
        <p:nvGraphicFramePr>
          <p:cNvPr id="7" name="Objekt 6">
            <a:extLst>
              <a:ext uri="{FF2B5EF4-FFF2-40B4-BE49-F238E27FC236}">
                <a16:creationId xmlns:a16="http://schemas.microsoft.com/office/drawing/2014/main" id="{1C43AEB6-916F-44ED-853A-34B7D38A7EEC}"/>
              </a:ext>
            </a:extLst>
          </p:cNvPr>
          <p:cNvGraphicFramePr>
            <a:graphicFrameLocks noChangeAspect="1"/>
          </p:cNvGraphicFramePr>
          <p:nvPr>
            <p:extLst>
              <p:ext uri="{D42A27DB-BD31-4B8C-83A1-F6EECF244321}">
                <p14:modId xmlns:p14="http://schemas.microsoft.com/office/powerpoint/2010/main" val="2903060905"/>
              </p:ext>
            </p:extLst>
          </p:nvPr>
        </p:nvGraphicFramePr>
        <p:xfrm>
          <a:off x="4841548" y="5063837"/>
          <a:ext cx="5757859" cy="1792286"/>
        </p:xfrm>
        <a:graphic>
          <a:graphicData uri="http://schemas.openxmlformats.org/presentationml/2006/ole">
            <mc:AlternateContent xmlns:mc="http://schemas.openxmlformats.org/markup-compatibility/2006">
              <mc:Choice xmlns:v="urn:schemas-microsoft-com:vml" Requires="v">
                <p:oleObj spid="_x0000_s1048" name="Document" r:id="rId4" imgW="5757666" imgH="1792504" progId="Word.Document.12">
                  <p:embed/>
                </p:oleObj>
              </mc:Choice>
              <mc:Fallback>
                <p:oleObj name="Document" r:id="rId4" imgW="5757666" imgH="1792504" progId="Word.Document.12">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548" y="5063837"/>
                        <a:ext cx="5757859" cy="1792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Bild 2" descr="Flagge Frankreich">
            <a:extLst>
              <a:ext uri="{FF2B5EF4-FFF2-40B4-BE49-F238E27FC236}">
                <a16:creationId xmlns:a16="http://schemas.microsoft.com/office/drawing/2014/main" id="{A83FDD25-6D54-4BC3-818C-579B7A6E43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571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 3" descr="Flagge Großbritannien">
            <a:extLst>
              <a:ext uri="{FF2B5EF4-FFF2-40B4-BE49-F238E27FC236}">
                <a16:creationId xmlns:a16="http://schemas.microsoft.com/office/drawing/2014/main" id="{10A20F97-84F9-44D6-A43A-2A4FB6A01FD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38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DE75F2B-CCF7-42F5-B5FD-0109C991898C}"/>
              </a:ext>
            </a:extLst>
          </p:cNvPr>
          <p:cNvSpPr>
            <a:spLocks noGrp="1"/>
          </p:cNvSpPr>
          <p:nvPr>
            <p:ph type="title"/>
          </p:nvPr>
        </p:nvSpPr>
        <p:spPr>
          <a:xfrm>
            <a:off x="353569" y="2053640"/>
            <a:ext cx="4181856" cy="3176728"/>
          </a:xfrm>
        </p:spPr>
        <p:txBody>
          <a:bodyPr>
            <a:normAutofit/>
          </a:bodyPr>
          <a:lstStyle/>
          <a:p>
            <a:r>
              <a:rPr lang="de-DE" dirty="0">
                <a:solidFill>
                  <a:srgbClr val="FFFFFF"/>
                </a:solidFill>
              </a:rPr>
              <a:t>10. Grund: die Sprache der Liebe und des </a:t>
            </a:r>
            <a:r>
              <a:rPr lang="de-DE" dirty="0">
                <a:solidFill>
                  <a:schemeClr val="bg1"/>
                </a:solidFill>
              </a:rPr>
              <a:t>Intellekts </a:t>
            </a:r>
          </a:p>
        </p:txBody>
      </p:sp>
      <p:sp>
        <p:nvSpPr>
          <p:cNvPr id="3" name="Inhaltsplatzhalter 2">
            <a:extLst>
              <a:ext uri="{FF2B5EF4-FFF2-40B4-BE49-F238E27FC236}">
                <a16:creationId xmlns:a16="http://schemas.microsoft.com/office/drawing/2014/main" id="{FA3EEE55-4E94-4AE2-A84A-2C9C31285468}"/>
              </a:ext>
            </a:extLst>
          </p:cNvPr>
          <p:cNvSpPr>
            <a:spLocks noGrp="1"/>
          </p:cNvSpPr>
          <p:nvPr>
            <p:ph idx="1"/>
          </p:nvPr>
        </p:nvSpPr>
        <p:spPr>
          <a:xfrm>
            <a:off x="6090574" y="801866"/>
            <a:ext cx="5306084" cy="5230634"/>
          </a:xfrm>
        </p:spPr>
        <p:txBody>
          <a:bodyPr anchor="ctr">
            <a:normAutofit/>
          </a:bodyPr>
          <a:lstStyle/>
          <a:p>
            <a:r>
              <a:rPr lang="de-DE" sz="2400" dirty="0">
                <a:solidFill>
                  <a:srgbClr val="000000"/>
                </a:solidFill>
              </a:rPr>
              <a:t>Französisch lernen macht Spaß, denn es handelt sich um eine schöne, reiche und melodische Sprache, die oftmals auch als Sprache der Liebe bezeichnet wird. Französisch ist aber auch eine analytische Sprache, die das Denken strukturiert und den kritischen Verstand schärft, was bei Diskussionen oder Verhandlungen sehr hilfreich ist.</a:t>
            </a:r>
          </a:p>
        </p:txBody>
      </p:sp>
    </p:spTree>
    <p:extLst>
      <p:ext uri="{BB962C8B-B14F-4D97-AF65-F5344CB8AC3E}">
        <p14:creationId xmlns:p14="http://schemas.microsoft.com/office/powerpoint/2010/main" val="5330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B78E0D4-A2D1-4BA6-A869-626053BAA97F}"/>
              </a:ext>
            </a:extLst>
          </p:cNvPr>
          <p:cNvSpPr>
            <a:spLocks noGrp="1"/>
          </p:cNvSpPr>
          <p:nvPr>
            <p:ph type="title"/>
          </p:nvPr>
        </p:nvSpPr>
        <p:spPr>
          <a:xfrm>
            <a:off x="640079" y="2053641"/>
            <a:ext cx="3669161" cy="2760098"/>
          </a:xfrm>
        </p:spPr>
        <p:txBody>
          <a:bodyPr>
            <a:normAutofit/>
          </a:bodyPr>
          <a:lstStyle/>
          <a:p>
            <a:r>
              <a:rPr lang="de-DE" dirty="0">
                <a:solidFill>
                  <a:srgbClr val="FFFFFF"/>
                </a:solidFill>
              </a:rPr>
              <a:t>Es gäbe noch mehr Gründe…</a:t>
            </a:r>
          </a:p>
        </p:txBody>
      </p:sp>
      <p:sp>
        <p:nvSpPr>
          <p:cNvPr id="3" name="Inhaltsplatzhalter 2">
            <a:extLst>
              <a:ext uri="{FF2B5EF4-FFF2-40B4-BE49-F238E27FC236}">
                <a16:creationId xmlns:a16="http://schemas.microsoft.com/office/drawing/2014/main" id="{445B467C-4AF4-470B-AE16-8E118688E60F}"/>
              </a:ext>
            </a:extLst>
          </p:cNvPr>
          <p:cNvSpPr>
            <a:spLocks noGrp="1"/>
          </p:cNvSpPr>
          <p:nvPr>
            <p:ph idx="1"/>
          </p:nvPr>
        </p:nvSpPr>
        <p:spPr>
          <a:xfrm>
            <a:off x="6090574" y="801866"/>
            <a:ext cx="5306084" cy="5230634"/>
          </a:xfrm>
        </p:spPr>
        <p:txBody>
          <a:bodyPr anchor="ctr">
            <a:normAutofit lnSpcReduction="10000"/>
          </a:bodyPr>
          <a:lstStyle/>
          <a:p>
            <a:pPr marL="0" indent="0">
              <a:buNone/>
            </a:pPr>
            <a:r>
              <a:rPr lang="de-DE" sz="2000" dirty="0">
                <a:solidFill>
                  <a:srgbClr val="000000"/>
                </a:solidFill>
              </a:rPr>
              <a:t>Es gäbe noch mehr Gründe, denn Französisch lernen heißt auch:</a:t>
            </a:r>
          </a:p>
          <a:p>
            <a:pPr>
              <a:buFontTx/>
              <a:buChar char="-"/>
            </a:pPr>
            <a:r>
              <a:rPr lang="de-DE" sz="2000" dirty="0">
                <a:solidFill>
                  <a:srgbClr val="000000"/>
                </a:solidFill>
              </a:rPr>
              <a:t>einen Schlüssel zu einem äußerst gut entwickelten deutsch-französischen Netzwerk in zahlreichen Bereichen (Wirtschaft, Kultur, Schule und Studium, Politik, Umwelt, Tourismus, Forschung…) zu erhalten,</a:t>
            </a:r>
          </a:p>
          <a:p>
            <a:pPr>
              <a:buFontTx/>
              <a:buChar char="-"/>
            </a:pPr>
            <a:r>
              <a:rPr lang="de-DE" sz="2000" dirty="0">
                <a:solidFill>
                  <a:srgbClr val="000000"/>
                </a:solidFill>
              </a:rPr>
              <a:t>zur Pflege der </a:t>
            </a:r>
            <a:r>
              <a:rPr lang="de-DE" sz="2000" dirty="0"/>
              <a:t>aus</a:t>
            </a:r>
            <a:r>
              <a:rPr lang="de-DE" sz="2000" dirty="0">
                <a:solidFill>
                  <a:srgbClr val="000000"/>
                </a:solidFill>
              </a:rPr>
              <a:t> den Trümmern des 2. Weltkrieges entstandenen deutsch-französischen Freundschaft beizutragen und die Friedensarbeit fortzuführen, um ein „nie wieder“ / „plus </a:t>
            </a:r>
            <a:r>
              <a:rPr lang="de-DE" sz="2000" dirty="0" err="1">
                <a:solidFill>
                  <a:srgbClr val="000000"/>
                </a:solidFill>
              </a:rPr>
              <a:t>jamais</a:t>
            </a:r>
            <a:r>
              <a:rPr lang="de-DE" sz="2000" dirty="0">
                <a:solidFill>
                  <a:srgbClr val="000000"/>
                </a:solidFill>
              </a:rPr>
              <a:t>“ </a:t>
            </a:r>
            <a:r>
              <a:rPr lang="de-DE" sz="2000" dirty="0"/>
              <a:t>zu ermöglichen.</a:t>
            </a:r>
          </a:p>
          <a:p>
            <a:pPr>
              <a:buFontTx/>
              <a:buChar char="-"/>
            </a:pPr>
            <a:r>
              <a:rPr lang="de-DE" sz="2000" dirty="0">
                <a:solidFill>
                  <a:srgbClr val="000000"/>
                </a:solidFill>
              </a:rPr>
              <a:t>im Sinne von </a:t>
            </a:r>
            <a:r>
              <a:rPr lang="de-DE" sz="2000" i="1" dirty="0" err="1">
                <a:solidFill>
                  <a:srgbClr val="000000"/>
                </a:solidFill>
              </a:rPr>
              <a:t>Fridays</a:t>
            </a:r>
            <a:r>
              <a:rPr lang="de-DE" sz="2000" i="1" dirty="0">
                <a:solidFill>
                  <a:srgbClr val="000000"/>
                </a:solidFill>
              </a:rPr>
              <a:t> </a:t>
            </a:r>
            <a:r>
              <a:rPr lang="de-DE" sz="2000" i="1" dirty="0" err="1">
                <a:solidFill>
                  <a:srgbClr val="000000"/>
                </a:solidFill>
              </a:rPr>
              <a:t>For</a:t>
            </a:r>
            <a:r>
              <a:rPr lang="de-DE" sz="2000" i="1" dirty="0">
                <a:solidFill>
                  <a:srgbClr val="000000"/>
                </a:solidFill>
              </a:rPr>
              <a:t> Future </a:t>
            </a:r>
            <a:r>
              <a:rPr lang="de-DE" sz="2000" dirty="0">
                <a:solidFill>
                  <a:srgbClr val="000000"/>
                </a:solidFill>
              </a:rPr>
              <a:t>die Möglichkeit zu haben, umweltbewusst Land und Leute kennenzulernen, denn die frankophonen Nachbarländer Frankreich, Luxemburg, Belgien und die Schweiz sind ohne Flugzeug bequem und günstig per Bahn oder Bus zu erreichen.</a:t>
            </a:r>
          </a:p>
          <a:p>
            <a:pPr marL="0" indent="0">
              <a:buNone/>
            </a:pPr>
            <a:endParaRPr lang="de-DE" sz="2000" dirty="0">
              <a:solidFill>
                <a:srgbClr val="000000"/>
              </a:solidFill>
            </a:endParaRPr>
          </a:p>
        </p:txBody>
      </p:sp>
    </p:spTree>
    <p:extLst>
      <p:ext uri="{BB962C8B-B14F-4D97-AF65-F5344CB8AC3E}">
        <p14:creationId xmlns:p14="http://schemas.microsoft.com/office/powerpoint/2010/main" val="1651564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C5DD554-230D-4490-BBF5-2522A3A79B35}"/>
              </a:ext>
            </a:extLst>
          </p:cNvPr>
          <p:cNvSpPr>
            <a:spLocks noGrp="1"/>
          </p:cNvSpPr>
          <p:nvPr>
            <p:ph type="title"/>
          </p:nvPr>
        </p:nvSpPr>
        <p:spPr>
          <a:xfrm>
            <a:off x="329185" y="1548384"/>
            <a:ext cx="3980056" cy="3974591"/>
          </a:xfrm>
        </p:spPr>
        <p:txBody>
          <a:bodyPr>
            <a:normAutofit/>
          </a:bodyPr>
          <a:lstStyle/>
          <a:p>
            <a:r>
              <a:rPr lang="de-DE">
                <a:solidFill>
                  <a:srgbClr val="FFFFFF"/>
                </a:solidFill>
              </a:rPr>
              <a:t>Und was ist zum Französischen speziell in Schleswig-Holstein noch zu sagen?</a:t>
            </a:r>
            <a:endParaRPr lang="de-DE" dirty="0">
              <a:solidFill>
                <a:srgbClr val="FFFFFF"/>
              </a:solidFill>
            </a:endParaRPr>
          </a:p>
        </p:txBody>
      </p:sp>
      <p:sp>
        <p:nvSpPr>
          <p:cNvPr id="3" name="Inhaltsplatzhalter 2">
            <a:extLst>
              <a:ext uri="{FF2B5EF4-FFF2-40B4-BE49-F238E27FC236}">
                <a16:creationId xmlns:a16="http://schemas.microsoft.com/office/drawing/2014/main" id="{7378FC6F-DE4D-4F8F-9B51-CF8C6E0DD553}"/>
              </a:ext>
            </a:extLst>
          </p:cNvPr>
          <p:cNvSpPr>
            <a:spLocks noGrp="1"/>
          </p:cNvSpPr>
          <p:nvPr>
            <p:ph idx="1"/>
          </p:nvPr>
        </p:nvSpPr>
        <p:spPr>
          <a:xfrm>
            <a:off x="6090574" y="801866"/>
            <a:ext cx="5306084" cy="5261478"/>
          </a:xfrm>
        </p:spPr>
        <p:txBody>
          <a:bodyPr anchor="ctr">
            <a:normAutofit fontScale="77500" lnSpcReduction="20000"/>
          </a:bodyPr>
          <a:lstStyle/>
          <a:p>
            <a:r>
              <a:rPr lang="de-DE" sz="2000" dirty="0">
                <a:solidFill>
                  <a:srgbClr val="000000"/>
                </a:solidFill>
              </a:rPr>
              <a:t>Französische Sprache und Kultur sind in Schleswig-Holstein sehr präsent und nicht nur in Kiel dank des Internets überall im Land verfügbar.</a:t>
            </a:r>
          </a:p>
          <a:p>
            <a:r>
              <a:rPr lang="de-DE" sz="2000" dirty="0">
                <a:solidFill>
                  <a:srgbClr val="000000"/>
                </a:solidFill>
              </a:rPr>
              <a:t>Das Institut Français und die Deutsch-Französische Gesellschaft bieten zahlreiche z.T. kostenlose Aktivitäten, wie Konzerte, Kino- oder Theaterabende, Jugendstammtische, Kochabende u.v.m.</a:t>
            </a:r>
          </a:p>
          <a:p>
            <a:r>
              <a:rPr lang="de-DE" sz="2000" dirty="0">
                <a:solidFill>
                  <a:srgbClr val="000000"/>
                </a:solidFill>
              </a:rPr>
              <a:t>Am Institut Français kann jede/r nach seinem Sprachniveau das DELF, ein weltweit anerkanntes Zertifikat, ablegen. </a:t>
            </a:r>
          </a:p>
          <a:p>
            <a:r>
              <a:rPr lang="de-DE" sz="2000" dirty="0" err="1">
                <a:solidFill>
                  <a:srgbClr val="000000"/>
                </a:solidFill>
              </a:rPr>
              <a:t>FranceMobil</a:t>
            </a:r>
            <a:r>
              <a:rPr lang="de-DE" sz="2000" dirty="0">
                <a:solidFill>
                  <a:srgbClr val="000000"/>
                </a:solidFill>
              </a:rPr>
              <a:t> kommt auf Anfrage der Lehrkräfte in die schleswig-holsteinischen Schulen mit einem bunten Programm rund um das Französische. </a:t>
            </a:r>
          </a:p>
          <a:p>
            <a:r>
              <a:rPr lang="de-DE" sz="2000" dirty="0">
                <a:solidFill>
                  <a:srgbClr val="000000"/>
                </a:solidFill>
              </a:rPr>
              <a:t>Kontakt zum DFJW dank </a:t>
            </a:r>
            <a:r>
              <a:rPr lang="de-DE" sz="2000">
                <a:solidFill>
                  <a:srgbClr val="000000"/>
                </a:solidFill>
              </a:rPr>
              <a:t>zwei Juniorbotschaftern in Schleswig-Holstein.</a:t>
            </a:r>
            <a:endParaRPr lang="de-DE" sz="2000" dirty="0">
              <a:solidFill>
                <a:srgbClr val="000000"/>
              </a:solidFill>
            </a:endParaRPr>
          </a:p>
          <a:p>
            <a:r>
              <a:rPr lang="de-DE" sz="2000" dirty="0">
                <a:solidFill>
                  <a:srgbClr val="000000"/>
                </a:solidFill>
              </a:rPr>
              <a:t>Quer durch das Land von Schleswig bis Lübeck über Itzehoe oder Bad Oldesloe pflegen schleswig-holsteinische Städte Partnerschaften mit</a:t>
            </a:r>
            <a:r>
              <a:rPr lang="de-DE" sz="2000" dirty="0"/>
              <a:t> französischen</a:t>
            </a:r>
            <a:r>
              <a:rPr lang="de-DE" sz="2000" b="1" dirty="0">
                <a:solidFill>
                  <a:srgbClr val="FF0000"/>
                </a:solidFill>
              </a:rPr>
              <a:t> </a:t>
            </a:r>
            <a:r>
              <a:rPr lang="de-DE" sz="2000" dirty="0">
                <a:solidFill>
                  <a:srgbClr val="000000"/>
                </a:solidFill>
              </a:rPr>
              <a:t>Städten und organisieren in diesem Rahmen diverse Aktivitäten. </a:t>
            </a:r>
          </a:p>
          <a:p>
            <a:r>
              <a:rPr lang="de-DE" sz="2000" dirty="0">
                <a:solidFill>
                  <a:srgbClr val="000000"/>
                </a:solidFill>
              </a:rPr>
              <a:t>Zahlreiche Schulen bieten ihren Schülern einen Austausch mit einer französischen Partnerschule oder eine Teilnahme am Voltaire- oder am Brigitte-</a:t>
            </a:r>
            <a:r>
              <a:rPr lang="de-DE" sz="2000" dirty="0" err="1">
                <a:solidFill>
                  <a:srgbClr val="000000"/>
                </a:solidFill>
              </a:rPr>
              <a:t>Sauzay</a:t>
            </a:r>
            <a:r>
              <a:rPr lang="de-DE" sz="2000" dirty="0">
                <a:solidFill>
                  <a:srgbClr val="000000"/>
                </a:solidFill>
              </a:rPr>
              <a:t>-Austauschprogramm. Einige sind auch befugt, die DELF-Prüfung im Rahmen des Projektes DELF-Option direkt abzunehmen.</a:t>
            </a:r>
          </a:p>
          <a:p>
            <a:endParaRPr lang="de-DE" sz="2000" b="1" dirty="0">
              <a:solidFill>
                <a:srgbClr val="FF0000"/>
              </a:solidFill>
            </a:endParaRPr>
          </a:p>
        </p:txBody>
      </p:sp>
    </p:spTree>
    <p:extLst>
      <p:ext uri="{BB962C8B-B14F-4D97-AF65-F5344CB8AC3E}">
        <p14:creationId xmlns:p14="http://schemas.microsoft.com/office/powerpoint/2010/main" val="1687081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72BC9FC-4FAF-485A-83A6-6C388E9B6F8F}"/>
              </a:ext>
            </a:extLst>
          </p:cNvPr>
          <p:cNvSpPr>
            <a:spLocks noGrp="1"/>
          </p:cNvSpPr>
          <p:nvPr>
            <p:ph type="title"/>
          </p:nvPr>
        </p:nvSpPr>
        <p:spPr>
          <a:xfrm>
            <a:off x="1179226" y="826680"/>
            <a:ext cx="9833548" cy="1325563"/>
          </a:xfrm>
        </p:spPr>
        <p:txBody>
          <a:bodyPr>
            <a:normAutofit fontScale="90000"/>
          </a:bodyPr>
          <a:lstStyle/>
          <a:p>
            <a:pPr algn="ctr"/>
            <a:r>
              <a:rPr lang="de-DE" sz="4000" dirty="0">
                <a:solidFill>
                  <a:schemeClr val="bg1"/>
                </a:solidFill>
              </a:rPr>
              <a:t>Und für diejenigen, die dem Französischen ganz verfallen sind, hält die Universität Kiel ein Französischstudium bereit.</a:t>
            </a:r>
          </a:p>
        </p:txBody>
      </p:sp>
      <p:pic>
        <p:nvPicPr>
          <p:cNvPr id="13" name="Inhaltsplatzhalter 12" descr="Romanisches Seminar - Mozilla Firefox">
            <a:extLst>
              <a:ext uri="{FF2B5EF4-FFF2-40B4-BE49-F238E27FC236}">
                <a16:creationId xmlns:a16="http://schemas.microsoft.com/office/drawing/2014/main" id="{CEBE325E-F15F-4774-80E8-07C2876341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8293" y="2530089"/>
            <a:ext cx="8082727" cy="4351338"/>
          </a:xfrm>
        </p:spPr>
      </p:pic>
      <p:sp>
        <p:nvSpPr>
          <p:cNvPr id="5" name="Textfeld 4">
            <a:extLst>
              <a:ext uri="{FF2B5EF4-FFF2-40B4-BE49-F238E27FC236}">
                <a16:creationId xmlns:a16="http://schemas.microsoft.com/office/drawing/2014/main" id="{78C9BDBC-5E86-4E03-8C67-27401C55AA8E}"/>
              </a:ext>
            </a:extLst>
          </p:cNvPr>
          <p:cNvSpPr txBox="1"/>
          <p:nvPr/>
        </p:nvSpPr>
        <p:spPr>
          <a:xfrm>
            <a:off x="9071714" y="3722996"/>
            <a:ext cx="2663686" cy="2308324"/>
          </a:xfrm>
          <a:prstGeom prst="rect">
            <a:avLst/>
          </a:prstGeom>
          <a:noFill/>
        </p:spPr>
        <p:txBody>
          <a:bodyPr wrap="square" rtlCol="0">
            <a:spAutoFit/>
          </a:bodyPr>
          <a:lstStyle/>
          <a:p>
            <a:r>
              <a:rPr lang="de-DE" dirty="0"/>
              <a:t>Das Romanische Seminar der Uni Kiel bietet Austauschmöglichkeiten mit Universitäten in:</a:t>
            </a:r>
          </a:p>
          <a:p>
            <a:r>
              <a:rPr lang="de-DE" dirty="0"/>
              <a:t>Brest, Paris, Lyon, Pau, Nancy, Martinique, La Réunion, Lüttich und Montréal.</a:t>
            </a:r>
          </a:p>
        </p:txBody>
      </p:sp>
    </p:spTree>
    <p:extLst>
      <p:ext uri="{BB962C8B-B14F-4D97-AF65-F5344CB8AC3E}">
        <p14:creationId xmlns:p14="http://schemas.microsoft.com/office/powerpoint/2010/main" val="178505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099" y="351610"/>
            <a:ext cx="8672591" cy="6264696"/>
          </a:xfrm>
          <a:prstGeom prst="rect">
            <a:avLst/>
          </a:prstGeom>
        </p:spPr>
      </p:pic>
      <p:sp>
        <p:nvSpPr>
          <p:cNvPr id="39940" name="Rectangle 4"/>
          <p:cNvSpPr>
            <a:spLocks noChangeArrowheads="1"/>
          </p:cNvSpPr>
          <p:nvPr/>
        </p:nvSpPr>
        <p:spPr bwMode="auto">
          <a:xfrm>
            <a:off x="7267379" y="2623929"/>
            <a:ext cx="2207925" cy="891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charset="0"/>
                <a:ea typeface="Arial Unicode MS" charset="0"/>
                <a:cs typeface="Arial Unicode MS" charset="0"/>
              </a:defRPr>
            </a:lvl1pPr>
            <a:lvl2pPr>
              <a:tabLst>
                <a:tab pos="723900" algn="l"/>
                <a:tab pos="1447800" algn="l"/>
                <a:tab pos="2171700" algn="l"/>
              </a:tabLst>
              <a:defRPr>
                <a:solidFill>
                  <a:srgbClr val="000000"/>
                </a:solidFill>
                <a:latin typeface="Arial" charset="0"/>
                <a:ea typeface="Arial Unicode MS" charset="0"/>
                <a:cs typeface="Arial Unicode MS" charset="0"/>
              </a:defRPr>
            </a:lvl2pPr>
            <a:lvl3pPr>
              <a:tabLst>
                <a:tab pos="723900" algn="l"/>
                <a:tab pos="1447800" algn="l"/>
                <a:tab pos="2171700" algn="l"/>
              </a:tabLst>
              <a:defRPr>
                <a:solidFill>
                  <a:srgbClr val="000000"/>
                </a:solidFill>
                <a:latin typeface="Arial" charset="0"/>
                <a:ea typeface="Arial Unicode MS" charset="0"/>
                <a:cs typeface="Arial Unicode MS" charset="0"/>
              </a:defRPr>
            </a:lvl3pPr>
            <a:lvl4pPr>
              <a:tabLst>
                <a:tab pos="723900" algn="l"/>
                <a:tab pos="1447800" algn="l"/>
                <a:tab pos="2171700" algn="l"/>
              </a:tabLst>
              <a:defRPr>
                <a:solidFill>
                  <a:srgbClr val="000000"/>
                </a:solidFill>
                <a:latin typeface="Arial" charset="0"/>
                <a:ea typeface="Arial Unicode MS" charset="0"/>
                <a:cs typeface="Arial Unicode MS" charset="0"/>
              </a:defRPr>
            </a:lvl4pPr>
            <a:lvl5pPr>
              <a:tabLst>
                <a:tab pos="723900" algn="l"/>
                <a:tab pos="1447800" algn="l"/>
                <a:tab pos="21717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9pPr>
          </a:lstStyle>
          <a:p>
            <a:r>
              <a:rPr lang="de-DE" altLang="x-none" sz="2400" b="1" dirty="0">
                <a:solidFill>
                  <a:schemeClr val="tx1"/>
                </a:solidFill>
                <a:latin typeface="Source Sans Pro" charset="0"/>
                <a:ea typeface="Source Sans Pro" charset="0"/>
                <a:cs typeface="Source Sans Pro" charset="0"/>
              </a:rPr>
              <a:t>MAYA</a:t>
            </a:r>
            <a:r>
              <a:rPr lang="de-DE" altLang="x-none" sz="1400" b="1" dirty="0">
                <a:solidFill>
                  <a:schemeClr val="tx1"/>
                </a:solidFill>
                <a:latin typeface="Source Sans Pro" charset="0"/>
                <a:ea typeface="Source Sans Pro" charset="0"/>
                <a:cs typeface="Source Sans Pro" charset="0"/>
              </a:rPr>
              <a:t> 13 Jahre</a:t>
            </a:r>
          </a:p>
          <a:p>
            <a:endParaRPr lang="de-DE" altLang="x-none" sz="1400" b="1" dirty="0">
              <a:solidFill>
                <a:schemeClr val="tx1"/>
              </a:solidFill>
              <a:latin typeface="Source Sans Pro" charset="0"/>
              <a:ea typeface="Source Sans Pro" charset="0"/>
              <a:cs typeface="Source Sans Pro" charset="0"/>
            </a:endParaRPr>
          </a:p>
          <a:p>
            <a:r>
              <a:rPr lang="de-DE" sz="1400" dirty="0">
                <a:solidFill>
                  <a:schemeClr val="tx1"/>
                </a:solidFill>
                <a:latin typeface="Source Sans Pro" charset="0"/>
                <a:ea typeface="Source Sans Pro" charset="0"/>
                <a:cs typeface="Source Sans Pro" charset="0"/>
              </a:rPr>
              <a:t>weil es schön klingt</a:t>
            </a:r>
            <a:r>
              <a:rPr lang="de-DE" sz="1400" dirty="0">
                <a:solidFill>
                  <a:schemeClr val="bg1"/>
                </a:solidFill>
                <a:latin typeface="Source Sans Pro" charset="0"/>
                <a:ea typeface="Source Sans Pro" charset="0"/>
                <a:cs typeface="Source Sans Pro" charset="0"/>
              </a:rPr>
              <a:t>.</a:t>
            </a:r>
          </a:p>
        </p:txBody>
      </p:sp>
      <p:sp>
        <p:nvSpPr>
          <p:cNvPr id="39944" name="Rectangle 8"/>
          <p:cNvSpPr>
            <a:spLocks noChangeArrowheads="1"/>
          </p:cNvSpPr>
          <p:nvPr/>
        </p:nvSpPr>
        <p:spPr bwMode="auto">
          <a:xfrm>
            <a:off x="4794204" y="4471224"/>
            <a:ext cx="2473175" cy="149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charset="0"/>
                <a:ea typeface="Arial Unicode MS" charset="0"/>
                <a:cs typeface="Arial Unicode MS" charset="0"/>
              </a:defRPr>
            </a:lvl1pPr>
            <a:lvl2pPr>
              <a:tabLst>
                <a:tab pos="723900" algn="l"/>
                <a:tab pos="1447800" algn="l"/>
                <a:tab pos="2171700" algn="l"/>
              </a:tabLst>
              <a:defRPr>
                <a:solidFill>
                  <a:srgbClr val="000000"/>
                </a:solidFill>
                <a:latin typeface="Arial" charset="0"/>
                <a:ea typeface="Arial Unicode MS" charset="0"/>
                <a:cs typeface="Arial Unicode MS" charset="0"/>
              </a:defRPr>
            </a:lvl2pPr>
            <a:lvl3pPr>
              <a:tabLst>
                <a:tab pos="723900" algn="l"/>
                <a:tab pos="1447800" algn="l"/>
                <a:tab pos="2171700" algn="l"/>
              </a:tabLst>
              <a:defRPr>
                <a:solidFill>
                  <a:srgbClr val="000000"/>
                </a:solidFill>
                <a:latin typeface="Arial" charset="0"/>
                <a:ea typeface="Arial Unicode MS" charset="0"/>
                <a:cs typeface="Arial Unicode MS" charset="0"/>
              </a:defRPr>
            </a:lvl3pPr>
            <a:lvl4pPr>
              <a:tabLst>
                <a:tab pos="723900" algn="l"/>
                <a:tab pos="1447800" algn="l"/>
                <a:tab pos="2171700" algn="l"/>
              </a:tabLst>
              <a:defRPr>
                <a:solidFill>
                  <a:srgbClr val="000000"/>
                </a:solidFill>
                <a:latin typeface="Arial" charset="0"/>
                <a:ea typeface="Arial Unicode MS" charset="0"/>
                <a:cs typeface="Arial Unicode MS" charset="0"/>
              </a:defRPr>
            </a:lvl4pPr>
            <a:lvl5pPr>
              <a:tabLst>
                <a:tab pos="723900" algn="l"/>
                <a:tab pos="1447800" algn="l"/>
                <a:tab pos="21717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9pPr>
          </a:lstStyle>
          <a:p>
            <a:r>
              <a:rPr lang="de-DE" altLang="x-none" sz="2400" b="1" dirty="0">
                <a:solidFill>
                  <a:schemeClr val="bg1"/>
                </a:solidFill>
                <a:latin typeface="Source Sans Pro" charset="0"/>
                <a:ea typeface="Source Sans Pro" charset="0"/>
                <a:cs typeface="Source Sans Pro" charset="0"/>
              </a:rPr>
              <a:t>Simon</a:t>
            </a:r>
            <a:r>
              <a:rPr lang="de-DE" altLang="x-none" sz="1400" b="1" dirty="0">
                <a:solidFill>
                  <a:schemeClr val="bg1"/>
                </a:solidFill>
                <a:latin typeface="Source Sans Pro" charset="0"/>
                <a:ea typeface="Source Sans Pro" charset="0"/>
                <a:cs typeface="Source Sans Pro" charset="0"/>
              </a:rPr>
              <a:t> 17 Jahre</a:t>
            </a:r>
          </a:p>
          <a:p>
            <a:endParaRPr lang="de-DE" altLang="x-none" sz="1400" b="1" dirty="0">
              <a:solidFill>
                <a:schemeClr val="bg1"/>
              </a:solidFill>
              <a:latin typeface="Source Sans Pro" charset="0"/>
              <a:ea typeface="Source Sans Pro" charset="0"/>
              <a:cs typeface="Source Sans Pro" charset="0"/>
            </a:endParaRPr>
          </a:p>
          <a:p>
            <a:r>
              <a:rPr lang="de-DE" sz="1400" dirty="0">
                <a:solidFill>
                  <a:schemeClr val="bg1"/>
                </a:solidFill>
                <a:latin typeface="Source Sans Pro" charset="0"/>
                <a:ea typeface="Source Sans Pro" charset="0"/>
                <a:cs typeface="Source Sans Pro" charset="0"/>
              </a:rPr>
              <a:t>weil Französisch mir das Lernen weiterer romanischer Sprachen erleichtern könnte.</a:t>
            </a:r>
          </a:p>
          <a:p>
            <a:endParaRPr lang="de-DE" sz="1100" dirty="0"/>
          </a:p>
        </p:txBody>
      </p:sp>
      <p:sp>
        <p:nvSpPr>
          <p:cNvPr id="15" name="Rectangle 8"/>
          <p:cNvSpPr>
            <a:spLocks noChangeArrowheads="1"/>
          </p:cNvSpPr>
          <p:nvPr/>
        </p:nvSpPr>
        <p:spPr bwMode="auto">
          <a:xfrm>
            <a:off x="7414414" y="4618285"/>
            <a:ext cx="2757488" cy="132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charset="0"/>
                <a:ea typeface="Arial Unicode MS" charset="0"/>
                <a:cs typeface="Arial Unicode MS" charset="0"/>
              </a:defRPr>
            </a:lvl1pPr>
            <a:lvl2pPr>
              <a:tabLst>
                <a:tab pos="723900" algn="l"/>
                <a:tab pos="1447800" algn="l"/>
                <a:tab pos="2171700" algn="l"/>
              </a:tabLst>
              <a:defRPr>
                <a:solidFill>
                  <a:srgbClr val="000000"/>
                </a:solidFill>
                <a:latin typeface="Arial" charset="0"/>
                <a:ea typeface="Arial Unicode MS" charset="0"/>
                <a:cs typeface="Arial Unicode MS" charset="0"/>
              </a:defRPr>
            </a:lvl2pPr>
            <a:lvl3pPr>
              <a:tabLst>
                <a:tab pos="723900" algn="l"/>
                <a:tab pos="1447800" algn="l"/>
                <a:tab pos="2171700" algn="l"/>
              </a:tabLst>
              <a:defRPr>
                <a:solidFill>
                  <a:srgbClr val="000000"/>
                </a:solidFill>
                <a:latin typeface="Arial" charset="0"/>
                <a:ea typeface="Arial Unicode MS" charset="0"/>
                <a:cs typeface="Arial Unicode MS" charset="0"/>
              </a:defRPr>
            </a:lvl3pPr>
            <a:lvl4pPr>
              <a:tabLst>
                <a:tab pos="723900" algn="l"/>
                <a:tab pos="1447800" algn="l"/>
                <a:tab pos="2171700" algn="l"/>
              </a:tabLst>
              <a:defRPr>
                <a:solidFill>
                  <a:srgbClr val="000000"/>
                </a:solidFill>
                <a:latin typeface="Arial" charset="0"/>
                <a:ea typeface="Arial Unicode MS" charset="0"/>
                <a:cs typeface="Arial Unicode MS" charset="0"/>
              </a:defRPr>
            </a:lvl4pPr>
            <a:lvl5pPr>
              <a:tabLst>
                <a:tab pos="723900" algn="l"/>
                <a:tab pos="1447800" algn="l"/>
                <a:tab pos="21717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9pPr>
          </a:lstStyle>
          <a:p>
            <a:r>
              <a:rPr lang="de-DE" altLang="x-none" sz="2400" b="1" dirty="0">
                <a:solidFill>
                  <a:schemeClr val="bg1"/>
                </a:solidFill>
                <a:latin typeface="Source Sans Pro" charset="0"/>
                <a:ea typeface="Source Sans Pro" charset="0"/>
                <a:cs typeface="Source Sans Pro" charset="0"/>
              </a:rPr>
              <a:t>Lukas</a:t>
            </a:r>
            <a:r>
              <a:rPr lang="de-DE" altLang="x-none" sz="1400" b="1" dirty="0">
                <a:solidFill>
                  <a:schemeClr val="bg1"/>
                </a:solidFill>
                <a:latin typeface="Source Sans Pro" charset="0"/>
                <a:ea typeface="Source Sans Pro" charset="0"/>
                <a:cs typeface="Source Sans Pro" charset="0"/>
              </a:rPr>
              <a:t> 14 Jahre</a:t>
            </a:r>
          </a:p>
          <a:p>
            <a:endParaRPr lang="de-DE" altLang="x-none" sz="1400" b="1" dirty="0">
              <a:solidFill>
                <a:schemeClr val="bg1"/>
              </a:solidFill>
              <a:latin typeface="Source Sans Pro" charset="0"/>
              <a:ea typeface="Source Sans Pro" charset="0"/>
              <a:cs typeface="Source Sans Pro" charset="0"/>
            </a:endParaRPr>
          </a:p>
          <a:p>
            <a:r>
              <a:rPr lang="de-DE" sz="1400" dirty="0">
                <a:solidFill>
                  <a:schemeClr val="bg1"/>
                </a:solidFill>
                <a:latin typeface="Source Sans Pro" charset="0"/>
                <a:ea typeface="Source Sans Pro" charset="0"/>
                <a:cs typeface="Source Sans Pro" charset="0"/>
              </a:rPr>
              <a:t>weil Flirten auf Französisch </a:t>
            </a:r>
          </a:p>
          <a:p>
            <a:r>
              <a:rPr lang="de-DE" sz="1400" dirty="0">
                <a:solidFill>
                  <a:schemeClr val="bg1"/>
                </a:solidFill>
                <a:latin typeface="Source Sans Pro" charset="0"/>
                <a:ea typeface="Source Sans Pro" charset="0"/>
                <a:cs typeface="Source Sans Pro" charset="0"/>
              </a:rPr>
              <a:t>viel mehr Spaß macht und gut ankommt. </a:t>
            </a:r>
          </a:p>
        </p:txBody>
      </p:sp>
      <p:sp>
        <p:nvSpPr>
          <p:cNvPr id="22" name="Rectangle 4"/>
          <p:cNvSpPr>
            <a:spLocks noChangeArrowheads="1"/>
          </p:cNvSpPr>
          <p:nvPr/>
        </p:nvSpPr>
        <p:spPr bwMode="auto">
          <a:xfrm>
            <a:off x="2047922" y="4608002"/>
            <a:ext cx="2757488" cy="132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charset="0"/>
                <a:ea typeface="Arial Unicode MS" charset="0"/>
                <a:cs typeface="Arial Unicode MS" charset="0"/>
              </a:defRPr>
            </a:lvl1pPr>
            <a:lvl2pPr>
              <a:tabLst>
                <a:tab pos="723900" algn="l"/>
                <a:tab pos="1447800" algn="l"/>
                <a:tab pos="2171700" algn="l"/>
              </a:tabLst>
              <a:defRPr>
                <a:solidFill>
                  <a:srgbClr val="000000"/>
                </a:solidFill>
                <a:latin typeface="Arial" charset="0"/>
                <a:ea typeface="Arial Unicode MS" charset="0"/>
                <a:cs typeface="Arial Unicode MS" charset="0"/>
              </a:defRPr>
            </a:lvl2pPr>
            <a:lvl3pPr>
              <a:tabLst>
                <a:tab pos="723900" algn="l"/>
                <a:tab pos="1447800" algn="l"/>
                <a:tab pos="2171700" algn="l"/>
              </a:tabLst>
              <a:defRPr>
                <a:solidFill>
                  <a:srgbClr val="000000"/>
                </a:solidFill>
                <a:latin typeface="Arial" charset="0"/>
                <a:ea typeface="Arial Unicode MS" charset="0"/>
                <a:cs typeface="Arial Unicode MS" charset="0"/>
              </a:defRPr>
            </a:lvl3pPr>
            <a:lvl4pPr>
              <a:tabLst>
                <a:tab pos="723900" algn="l"/>
                <a:tab pos="1447800" algn="l"/>
                <a:tab pos="2171700" algn="l"/>
              </a:tabLst>
              <a:defRPr>
                <a:solidFill>
                  <a:srgbClr val="000000"/>
                </a:solidFill>
                <a:latin typeface="Arial" charset="0"/>
                <a:ea typeface="Arial Unicode MS" charset="0"/>
                <a:cs typeface="Arial Unicode MS" charset="0"/>
              </a:defRPr>
            </a:lvl4pPr>
            <a:lvl5pPr>
              <a:tabLst>
                <a:tab pos="723900" algn="l"/>
                <a:tab pos="1447800" algn="l"/>
                <a:tab pos="21717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9pPr>
          </a:lstStyle>
          <a:p>
            <a:r>
              <a:rPr lang="de-DE" altLang="x-none" sz="2400" b="1" dirty="0">
                <a:solidFill>
                  <a:schemeClr val="bg1"/>
                </a:solidFill>
                <a:latin typeface="Source Sans Pro" charset="0"/>
                <a:ea typeface="Source Sans Pro" charset="0"/>
                <a:cs typeface="Source Sans Pro" charset="0"/>
              </a:rPr>
              <a:t>LEAH</a:t>
            </a:r>
            <a:r>
              <a:rPr lang="de-DE" altLang="x-none" sz="1400" b="1" dirty="0">
                <a:solidFill>
                  <a:schemeClr val="bg1"/>
                </a:solidFill>
                <a:latin typeface="Source Sans Pro" charset="0"/>
                <a:ea typeface="Source Sans Pro" charset="0"/>
                <a:cs typeface="Source Sans Pro" charset="0"/>
              </a:rPr>
              <a:t> 13 Jahre</a:t>
            </a:r>
          </a:p>
          <a:p>
            <a:r>
              <a:rPr lang="de-DE" sz="1400" b="1" dirty="0">
                <a:solidFill>
                  <a:schemeClr val="bg1"/>
                </a:solidFill>
                <a:latin typeface="Source Sans Pro" charset="0"/>
                <a:ea typeface="Source Sans Pro" charset="0"/>
                <a:cs typeface="Source Sans Pro" charset="0"/>
              </a:rPr>
              <a:t/>
            </a:r>
            <a:br>
              <a:rPr lang="de-DE" sz="1400" b="1" dirty="0">
                <a:solidFill>
                  <a:schemeClr val="bg1"/>
                </a:solidFill>
                <a:latin typeface="Source Sans Pro" charset="0"/>
                <a:ea typeface="Source Sans Pro" charset="0"/>
                <a:cs typeface="Source Sans Pro" charset="0"/>
              </a:rPr>
            </a:br>
            <a:r>
              <a:rPr lang="de-DE" sz="1400" dirty="0">
                <a:solidFill>
                  <a:schemeClr val="bg1"/>
                </a:solidFill>
                <a:latin typeface="Source Sans Pro" charset="0"/>
                <a:ea typeface="Source Sans Pro" charset="0"/>
                <a:cs typeface="Source Sans Pro" charset="0"/>
              </a:rPr>
              <a:t>weil ich mich mit dieser </a:t>
            </a:r>
          </a:p>
          <a:p>
            <a:r>
              <a:rPr lang="de-DE" sz="1400" dirty="0">
                <a:solidFill>
                  <a:schemeClr val="bg1"/>
                </a:solidFill>
                <a:latin typeface="Source Sans Pro" charset="0"/>
                <a:ea typeface="Source Sans Pro" charset="0"/>
                <a:cs typeface="Source Sans Pro" charset="0"/>
              </a:rPr>
              <a:t>Sprache in vielen Ländern </a:t>
            </a:r>
          </a:p>
          <a:p>
            <a:r>
              <a:rPr lang="de-DE" sz="1400" dirty="0">
                <a:solidFill>
                  <a:schemeClr val="bg1"/>
                </a:solidFill>
                <a:latin typeface="Source Sans Pro" charset="0"/>
                <a:ea typeface="Source Sans Pro" charset="0"/>
                <a:cs typeface="Source Sans Pro" charset="0"/>
              </a:rPr>
              <a:t>der Welt verständigen kann. </a:t>
            </a:r>
          </a:p>
        </p:txBody>
      </p:sp>
      <p:sp>
        <p:nvSpPr>
          <p:cNvPr id="25" name="Rectangle 8"/>
          <p:cNvSpPr>
            <a:spLocks noChangeArrowheads="1"/>
          </p:cNvSpPr>
          <p:nvPr/>
        </p:nvSpPr>
        <p:spPr bwMode="auto">
          <a:xfrm>
            <a:off x="2021797" y="2499800"/>
            <a:ext cx="2592197" cy="1968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charset="0"/>
                <a:ea typeface="Arial Unicode MS" charset="0"/>
                <a:cs typeface="Arial Unicode MS" charset="0"/>
              </a:defRPr>
            </a:lvl1pPr>
            <a:lvl2pPr>
              <a:tabLst>
                <a:tab pos="723900" algn="l"/>
                <a:tab pos="1447800" algn="l"/>
                <a:tab pos="2171700" algn="l"/>
              </a:tabLst>
              <a:defRPr>
                <a:solidFill>
                  <a:srgbClr val="000000"/>
                </a:solidFill>
                <a:latin typeface="Arial" charset="0"/>
                <a:ea typeface="Arial Unicode MS" charset="0"/>
                <a:cs typeface="Arial Unicode MS" charset="0"/>
              </a:defRPr>
            </a:lvl2pPr>
            <a:lvl3pPr>
              <a:tabLst>
                <a:tab pos="723900" algn="l"/>
                <a:tab pos="1447800" algn="l"/>
                <a:tab pos="2171700" algn="l"/>
              </a:tabLst>
              <a:defRPr>
                <a:solidFill>
                  <a:srgbClr val="000000"/>
                </a:solidFill>
                <a:latin typeface="Arial" charset="0"/>
                <a:ea typeface="Arial Unicode MS" charset="0"/>
                <a:cs typeface="Arial Unicode MS" charset="0"/>
              </a:defRPr>
            </a:lvl3pPr>
            <a:lvl4pPr>
              <a:tabLst>
                <a:tab pos="723900" algn="l"/>
                <a:tab pos="1447800" algn="l"/>
                <a:tab pos="2171700" algn="l"/>
              </a:tabLst>
              <a:defRPr>
                <a:solidFill>
                  <a:srgbClr val="000000"/>
                </a:solidFill>
                <a:latin typeface="Arial" charset="0"/>
                <a:ea typeface="Arial Unicode MS" charset="0"/>
                <a:cs typeface="Arial Unicode MS" charset="0"/>
              </a:defRPr>
            </a:lvl4pPr>
            <a:lvl5pPr>
              <a:tabLst>
                <a:tab pos="723900" algn="l"/>
                <a:tab pos="1447800" algn="l"/>
                <a:tab pos="21717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9pPr>
          </a:lstStyle>
          <a:p>
            <a:r>
              <a:rPr lang="de-DE" altLang="x-none" sz="2400" b="1" dirty="0">
                <a:solidFill>
                  <a:schemeClr val="tx1"/>
                </a:solidFill>
                <a:latin typeface="Source Sans Pro" charset="0"/>
                <a:ea typeface="Source Sans Pro" charset="0"/>
                <a:cs typeface="Source Sans Pro" charset="0"/>
              </a:rPr>
              <a:t>Dorothee </a:t>
            </a:r>
            <a:r>
              <a:rPr lang="de-DE" altLang="x-none" sz="1400" b="1" dirty="0">
                <a:solidFill>
                  <a:schemeClr val="tx1"/>
                </a:solidFill>
                <a:latin typeface="Source Sans Pro" charset="0"/>
                <a:ea typeface="Source Sans Pro" charset="0"/>
                <a:cs typeface="Source Sans Pro" charset="0"/>
              </a:rPr>
              <a:t>44 Jahre</a:t>
            </a:r>
          </a:p>
          <a:p>
            <a:r>
              <a:rPr lang="de-DE" sz="1400" b="1" dirty="0">
                <a:solidFill>
                  <a:schemeClr val="tx1"/>
                </a:solidFill>
                <a:latin typeface="Source Sans Pro" charset="0"/>
                <a:ea typeface="Source Sans Pro" charset="0"/>
                <a:cs typeface="Source Sans Pro" charset="0"/>
              </a:rPr>
              <a:t>Biologin</a:t>
            </a:r>
          </a:p>
          <a:p>
            <a:endParaRPr lang="de-DE" sz="1400" b="1" dirty="0">
              <a:solidFill>
                <a:schemeClr val="tx1"/>
              </a:solidFill>
              <a:latin typeface="Source Sans Pro" charset="0"/>
              <a:ea typeface="Source Sans Pro" charset="0"/>
              <a:cs typeface="Source Sans Pro" charset="0"/>
            </a:endParaRPr>
          </a:p>
          <a:p>
            <a:r>
              <a:rPr lang="de-DE" sz="1400" dirty="0">
                <a:solidFill>
                  <a:schemeClr val="tx1"/>
                </a:solidFill>
                <a:latin typeface="Source Sans Pro" charset="0"/>
                <a:ea typeface="Source Sans Pro" charset="0"/>
                <a:cs typeface="Source Sans Pro" charset="0"/>
              </a:rPr>
              <a:t>weil ich Wissenschaftlerin bin,</a:t>
            </a:r>
            <a:br>
              <a:rPr lang="de-DE" sz="1400" dirty="0">
                <a:solidFill>
                  <a:schemeClr val="tx1"/>
                </a:solidFill>
                <a:latin typeface="Source Sans Pro" charset="0"/>
                <a:ea typeface="Source Sans Pro" charset="0"/>
                <a:cs typeface="Source Sans Pro" charset="0"/>
              </a:rPr>
            </a:br>
            <a:r>
              <a:rPr lang="de-DE" sz="1400" dirty="0">
                <a:solidFill>
                  <a:schemeClr val="tx1"/>
                </a:solidFill>
                <a:latin typeface="Source Sans Pro" charset="0"/>
                <a:ea typeface="Source Sans Pro" charset="0"/>
                <a:cs typeface="Source Sans Pro" charset="0"/>
              </a:rPr>
              <a:t> in Madagaskar und Ruanda forsche und mit französisch-sprachigen Kollegen kooperiere.</a:t>
            </a:r>
          </a:p>
          <a:p>
            <a:endParaRPr lang="de-DE" sz="1400" b="1" dirty="0">
              <a:solidFill>
                <a:schemeClr val="bg1"/>
              </a:solidFill>
              <a:latin typeface="Source Sans Pro" charset="0"/>
              <a:ea typeface="Source Sans Pro" charset="0"/>
              <a:cs typeface="Source Sans Pro" charset="0"/>
            </a:endParaRPr>
          </a:p>
        </p:txBody>
      </p:sp>
      <p:sp>
        <p:nvSpPr>
          <p:cNvPr id="28" name="Rectangle 8"/>
          <p:cNvSpPr>
            <a:spLocks noChangeArrowheads="1"/>
          </p:cNvSpPr>
          <p:nvPr/>
        </p:nvSpPr>
        <p:spPr bwMode="auto">
          <a:xfrm>
            <a:off x="4805410" y="2495420"/>
            <a:ext cx="2757488" cy="1537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charset="0"/>
                <a:ea typeface="Arial Unicode MS" charset="0"/>
                <a:cs typeface="Arial Unicode MS" charset="0"/>
              </a:defRPr>
            </a:lvl1pPr>
            <a:lvl2pPr>
              <a:tabLst>
                <a:tab pos="723900" algn="l"/>
                <a:tab pos="1447800" algn="l"/>
                <a:tab pos="2171700" algn="l"/>
              </a:tabLst>
              <a:defRPr>
                <a:solidFill>
                  <a:srgbClr val="000000"/>
                </a:solidFill>
                <a:latin typeface="Arial" charset="0"/>
                <a:ea typeface="Arial Unicode MS" charset="0"/>
                <a:cs typeface="Arial Unicode MS" charset="0"/>
              </a:defRPr>
            </a:lvl2pPr>
            <a:lvl3pPr>
              <a:tabLst>
                <a:tab pos="723900" algn="l"/>
                <a:tab pos="1447800" algn="l"/>
                <a:tab pos="2171700" algn="l"/>
              </a:tabLst>
              <a:defRPr>
                <a:solidFill>
                  <a:srgbClr val="000000"/>
                </a:solidFill>
                <a:latin typeface="Arial" charset="0"/>
                <a:ea typeface="Arial Unicode MS" charset="0"/>
                <a:cs typeface="Arial Unicode MS" charset="0"/>
              </a:defRPr>
            </a:lvl3pPr>
            <a:lvl4pPr>
              <a:tabLst>
                <a:tab pos="723900" algn="l"/>
                <a:tab pos="1447800" algn="l"/>
                <a:tab pos="2171700" algn="l"/>
              </a:tabLst>
              <a:defRPr>
                <a:solidFill>
                  <a:srgbClr val="000000"/>
                </a:solidFill>
                <a:latin typeface="Arial" charset="0"/>
                <a:ea typeface="Arial Unicode MS" charset="0"/>
                <a:cs typeface="Arial Unicode MS" charset="0"/>
              </a:defRPr>
            </a:lvl4pPr>
            <a:lvl5pPr>
              <a:tabLst>
                <a:tab pos="723900" algn="l"/>
                <a:tab pos="1447800" algn="l"/>
                <a:tab pos="21717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Arial Unicode MS" charset="0"/>
                <a:cs typeface="Arial Unicode MS" charset="0"/>
              </a:defRPr>
            </a:lvl9pPr>
          </a:lstStyle>
          <a:p>
            <a:r>
              <a:rPr lang="de-DE" altLang="x-none" sz="2400" b="1" dirty="0">
                <a:solidFill>
                  <a:schemeClr val="tx1"/>
                </a:solidFill>
                <a:latin typeface="Source Sans Pro" charset="0"/>
                <a:ea typeface="Source Sans Pro" charset="0"/>
                <a:cs typeface="Source Sans Pro" charset="0"/>
              </a:rPr>
              <a:t>MICHAEL </a:t>
            </a:r>
            <a:r>
              <a:rPr lang="de-DE" altLang="x-none" sz="1400" b="1" dirty="0">
                <a:solidFill>
                  <a:schemeClr val="tx1"/>
                </a:solidFill>
                <a:latin typeface="Source Sans Pro" charset="0"/>
                <a:ea typeface="Source Sans Pro" charset="0"/>
                <a:cs typeface="Source Sans Pro" charset="0"/>
              </a:rPr>
              <a:t>32 Jahre</a:t>
            </a:r>
          </a:p>
          <a:p>
            <a:r>
              <a:rPr lang="de-DE" sz="1400" b="1" dirty="0">
                <a:solidFill>
                  <a:schemeClr val="tx1"/>
                </a:solidFill>
                <a:latin typeface="Source Sans Pro" charset="0"/>
                <a:ea typeface="Source Sans Pro" charset="0"/>
                <a:cs typeface="Source Sans Pro" charset="0"/>
              </a:rPr>
              <a:t>Großhandelskaufmann</a:t>
            </a:r>
          </a:p>
          <a:p>
            <a:r>
              <a:rPr lang="de-DE" sz="1400" b="1" dirty="0">
                <a:solidFill>
                  <a:schemeClr val="tx1"/>
                </a:solidFill>
                <a:latin typeface="Source Sans Pro" charset="0"/>
                <a:ea typeface="Source Sans Pro" charset="0"/>
                <a:cs typeface="Source Sans Pro" charset="0"/>
              </a:rPr>
              <a:t/>
            </a:r>
            <a:br>
              <a:rPr lang="de-DE" sz="1400" b="1" dirty="0">
                <a:solidFill>
                  <a:schemeClr val="tx1"/>
                </a:solidFill>
                <a:latin typeface="Source Sans Pro" charset="0"/>
                <a:ea typeface="Source Sans Pro" charset="0"/>
                <a:cs typeface="Source Sans Pro" charset="0"/>
              </a:rPr>
            </a:br>
            <a:r>
              <a:rPr lang="de-DE" sz="1400" dirty="0">
                <a:solidFill>
                  <a:schemeClr val="tx1"/>
                </a:solidFill>
                <a:latin typeface="Source Sans Pro" charset="0"/>
                <a:ea typeface="Source Sans Pro" charset="0"/>
                <a:cs typeface="Source Sans Pro" charset="0"/>
              </a:rPr>
              <a:t>weil ein Großteil meiner </a:t>
            </a:r>
          </a:p>
          <a:p>
            <a:r>
              <a:rPr lang="de-DE" sz="1400" dirty="0">
                <a:solidFill>
                  <a:schemeClr val="tx1"/>
                </a:solidFill>
                <a:latin typeface="Source Sans Pro" charset="0"/>
                <a:ea typeface="Source Sans Pro" charset="0"/>
                <a:cs typeface="Source Sans Pro" charset="0"/>
              </a:rPr>
              <a:t>Exporte in französisch-</a:t>
            </a:r>
            <a:br>
              <a:rPr lang="de-DE" sz="1400" dirty="0">
                <a:solidFill>
                  <a:schemeClr val="tx1"/>
                </a:solidFill>
                <a:latin typeface="Source Sans Pro" charset="0"/>
                <a:ea typeface="Source Sans Pro" charset="0"/>
                <a:cs typeface="Source Sans Pro" charset="0"/>
              </a:rPr>
            </a:br>
            <a:r>
              <a:rPr lang="de-DE" sz="1400" dirty="0">
                <a:solidFill>
                  <a:schemeClr val="tx1"/>
                </a:solidFill>
                <a:latin typeface="Source Sans Pro" charset="0"/>
                <a:ea typeface="Source Sans Pro" charset="0"/>
                <a:cs typeface="Source Sans Pro" charset="0"/>
              </a:rPr>
              <a:t>sprachige Länder geht. </a:t>
            </a:r>
          </a:p>
        </p:txBody>
      </p:sp>
      <p:pic>
        <p:nvPicPr>
          <p:cNvPr id="6" name="Bil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4615">
            <a:off x="7358931" y="862313"/>
            <a:ext cx="4635056" cy="1717934"/>
          </a:xfrm>
          <a:prstGeom prst="rect">
            <a:avLst/>
          </a:prstGeom>
        </p:spPr>
      </p:pic>
      <p:sp>
        <p:nvSpPr>
          <p:cNvPr id="2" name="Textfeld 1">
            <a:extLst>
              <a:ext uri="{FF2B5EF4-FFF2-40B4-BE49-F238E27FC236}">
                <a16:creationId xmlns:a16="http://schemas.microsoft.com/office/drawing/2014/main" id="{E755386E-4C62-4C3E-B1F5-E8302F9F24FF}"/>
              </a:ext>
            </a:extLst>
          </p:cNvPr>
          <p:cNvSpPr txBox="1"/>
          <p:nvPr/>
        </p:nvSpPr>
        <p:spPr>
          <a:xfrm>
            <a:off x="2279668" y="1325211"/>
            <a:ext cx="4818160" cy="584775"/>
          </a:xfrm>
          <a:prstGeom prst="rect">
            <a:avLst/>
          </a:prstGeom>
          <a:noFill/>
        </p:spPr>
        <p:txBody>
          <a:bodyPr wrap="square" rtlCol="0">
            <a:spAutoFit/>
          </a:bodyPr>
          <a:lstStyle/>
          <a:p>
            <a:r>
              <a:rPr lang="de-DE" sz="3200" dirty="0">
                <a:latin typeface="Source Sans Pro Black" panose="020B0803030403020204" pitchFamily="34" charset="0"/>
                <a:ea typeface="Source Sans Pro Black" panose="020B0803030403020204" pitchFamily="34" charset="0"/>
              </a:rPr>
              <a:t>Ich lerne Französisch, …</a:t>
            </a:r>
          </a:p>
        </p:txBody>
      </p:sp>
    </p:spTree>
    <p:extLst>
      <p:ext uri="{BB962C8B-B14F-4D97-AF65-F5344CB8AC3E}">
        <p14:creationId xmlns:p14="http://schemas.microsoft.com/office/powerpoint/2010/main" val="271872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1000"/>
                                        <p:tgtEl>
                                          <p:spTgt spid="28"/>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barn(inVertical)">
                                      <p:cBhvr>
                                        <p:cTn id="15" dur="1000"/>
                                        <p:tgtEl>
                                          <p:spTgt spid="39940"/>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1000"/>
                                        <p:tgtEl>
                                          <p:spTgt spid="22"/>
                                        </p:tgtEl>
                                      </p:cBhvr>
                                    </p:animEffect>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39944"/>
                                        </p:tgtEl>
                                        <p:attrNameLst>
                                          <p:attrName>style.visibility</p:attrName>
                                        </p:attrNameLst>
                                      </p:cBhvr>
                                      <p:to>
                                        <p:strVal val="visible"/>
                                      </p:to>
                                    </p:set>
                                    <p:animEffect transition="in" filter="barn(inVertical)">
                                      <p:cBhvr>
                                        <p:cTn id="23" dur="500"/>
                                        <p:tgtEl>
                                          <p:spTgt spid="39944"/>
                                        </p:tgtEl>
                                      </p:cBhvr>
                                    </p:animEffect>
                                  </p:childTnLst>
                                </p:cTn>
                              </p:par>
                            </p:childTnLst>
                          </p:cTn>
                        </p:par>
                        <p:par>
                          <p:cTn id="24" fill="hold">
                            <p:stCondLst>
                              <p:cond delay="4500"/>
                            </p:stCondLst>
                            <p:childTnLst>
                              <p:par>
                                <p:cTn id="25" presetID="16" presetClass="entr" presetSubtype="2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1000"/>
                                        <p:tgtEl>
                                          <p:spTgt spid="15"/>
                                        </p:tgtEl>
                                      </p:cBhvr>
                                    </p:animEffect>
                                  </p:childTnLst>
                                </p:cTn>
                              </p:par>
                            </p:childTnLst>
                          </p:cTn>
                        </p:par>
                        <p:par>
                          <p:cTn id="28" fill="hold">
                            <p:stCondLst>
                              <p:cond delay="5500"/>
                            </p:stCondLst>
                            <p:childTnLst>
                              <p:par>
                                <p:cTn id="29" presetID="16" presetClass="entr" presetSubtype="2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B3326BE-FF48-47EA-B3A7-90AB843B8572}"/>
              </a:ext>
            </a:extLst>
          </p:cNvPr>
          <p:cNvSpPr>
            <a:spLocks noGrp="1"/>
          </p:cNvSpPr>
          <p:nvPr>
            <p:ph type="title"/>
          </p:nvPr>
        </p:nvSpPr>
        <p:spPr>
          <a:xfrm>
            <a:off x="1179226" y="826680"/>
            <a:ext cx="9833548" cy="1325563"/>
          </a:xfrm>
        </p:spPr>
        <p:txBody>
          <a:bodyPr>
            <a:normAutofit/>
          </a:bodyPr>
          <a:lstStyle/>
          <a:p>
            <a:pPr algn="ctr"/>
            <a:r>
              <a:rPr lang="de-DE" sz="4000" dirty="0">
                <a:solidFill>
                  <a:srgbClr val="FFFFFF"/>
                </a:solidFill>
              </a:rPr>
              <a:t>Also, bis bald !</a:t>
            </a:r>
            <a:br>
              <a:rPr lang="de-DE" sz="4000" dirty="0">
                <a:solidFill>
                  <a:srgbClr val="FFFFFF"/>
                </a:solidFill>
              </a:rPr>
            </a:br>
            <a:r>
              <a:rPr lang="de-DE" sz="4000" dirty="0">
                <a:solidFill>
                  <a:srgbClr val="FFFFFF"/>
                </a:solidFill>
              </a:rPr>
              <a:t>À </a:t>
            </a:r>
            <a:r>
              <a:rPr lang="de-DE" sz="4000">
                <a:solidFill>
                  <a:srgbClr val="FFFFFF"/>
                </a:solidFill>
              </a:rPr>
              <a:t>bientôt</a:t>
            </a:r>
            <a:r>
              <a:rPr lang="de-DE" sz="4000" dirty="0">
                <a:solidFill>
                  <a:srgbClr val="FFFFFF"/>
                </a:solidFill>
              </a:rPr>
              <a:t>!</a:t>
            </a:r>
          </a:p>
        </p:txBody>
      </p:sp>
      <p:sp>
        <p:nvSpPr>
          <p:cNvPr id="4" name="Inhaltsplatzhalter 3">
            <a:extLst>
              <a:ext uri="{FF2B5EF4-FFF2-40B4-BE49-F238E27FC236}">
                <a16:creationId xmlns:a16="http://schemas.microsoft.com/office/drawing/2014/main" id="{AB64E946-55AD-4AF0-A8D4-2175A4C26A57}"/>
              </a:ext>
            </a:extLst>
          </p:cNvPr>
          <p:cNvSpPr>
            <a:spLocks noGrp="1"/>
          </p:cNvSpPr>
          <p:nvPr>
            <p:ph idx="1"/>
          </p:nvPr>
        </p:nvSpPr>
        <p:spPr/>
        <p:txBody>
          <a:bodyPr>
            <a:normAutofit/>
          </a:bodyPr>
          <a:lstStyle/>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endParaRPr lang="de-DE" sz="1200" dirty="0"/>
          </a:p>
          <a:p>
            <a:pPr marL="0" indent="0">
              <a:buNone/>
            </a:pPr>
            <a:r>
              <a:rPr lang="de-DE" sz="1200" dirty="0"/>
              <a:t>Präsentation erstellt vom Romanischen Seminar der Universität Kiel in Kooperation mit </a:t>
            </a:r>
            <a:r>
              <a:rPr lang="de-DE" sz="1200" dirty="0" err="1"/>
              <a:t>FranceMobil</a:t>
            </a:r>
            <a:r>
              <a:rPr lang="de-DE" sz="1200" dirty="0"/>
              <a:t> und dem Institut Français de Kiel, 23.09.2019</a:t>
            </a:r>
          </a:p>
          <a:p>
            <a:pPr marL="0" indent="0">
              <a:buNone/>
            </a:pPr>
            <a:r>
              <a:rPr lang="de-DE" sz="1200" dirty="0"/>
              <a:t>Alle Rechte vorbehalten</a:t>
            </a:r>
          </a:p>
          <a:p>
            <a:pPr marL="0" indent="0">
              <a:buNone/>
            </a:pPr>
            <a:r>
              <a:rPr lang="de-DE" sz="1200" dirty="0"/>
              <a:t>Kontakt: Lydie Karpen, </a:t>
            </a:r>
            <a:r>
              <a:rPr lang="de-DE" sz="1200" dirty="0">
                <a:hlinkClick r:id="rId3"/>
              </a:rPr>
              <a:t>lkarpen@romanistik.uni-kiel.de</a:t>
            </a:r>
            <a:r>
              <a:rPr lang="de-DE" sz="1200" dirty="0"/>
              <a:t> / Catherine Rönnau, </a:t>
            </a:r>
            <a:r>
              <a:rPr lang="de-DE" sz="1200" dirty="0">
                <a:hlinkClick r:id="rId4"/>
              </a:rPr>
              <a:t>info.kiel@institutfrancais.de</a:t>
            </a:r>
            <a:endParaRPr lang="de-DE" sz="1200" dirty="0"/>
          </a:p>
          <a:p>
            <a:pPr marL="0" indent="0">
              <a:buNone/>
            </a:pPr>
            <a:endParaRPr lang="de-DE" sz="1200" dirty="0"/>
          </a:p>
        </p:txBody>
      </p:sp>
    </p:spTree>
    <p:extLst>
      <p:ext uri="{BB962C8B-B14F-4D97-AF65-F5344CB8AC3E}">
        <p14:creationId xmlns:p14="http://schemas.microsoft.com/office/powerpoint/2010/main" val="150381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6">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9606776-7BB0-4133-AD8F-F5561BCC6DA4}"/>
              </a:ext>
            </a:extLst>
          </p:cNvPr>
          <p:cNvSpPr>
            <a:spLocks noGrp="1"/>
          </p:cNvSpPr>
          <p:nvPr>
            <p:ph type="title"/>
          </p:nvPr>
        </p:nvSpPr>
        <p:spPr>
          <a:xfrm>
            <a:off x="640079" y="2053641"/>
            <a:ext cx="3669161" cy="2760098"/>
          </a:xfrm>
        </p:spPr>
        <p:txBody>
          <a:bodyPr>
            <a:normAutofit/>
          </a:bodyPr>
          <a:lstStyle/>
          <a:p>
            <a:r>
              <a:rPr lang="de-DE" sz="3700" dirty="0">
                <a:solidFill>
                  <a:srgbClr val="FFFFFF"/>
                </a:solidFill>
              </a:rPr>
              <a:t>1. Grund: eine Sprache, die auf der ganzen Welt gesprochen wird</a:t>
            </a:r>
          </a:p>
        </p:txBody>
      </p:sp>
      <p:sp>
        <p:nvSpPr>
          <p:cNvPr id="3" name="Inhaltsplatzhalter 2">
            <a:extLst>
              <a:ext uri="{FF2B5EF4-FFF2-40B4-BE49-F238E27FC236}">
                <a16:creationId xmlns:a16="http://schemas.microsoft.com/office/drawing/2014/main" id="{71C8257E-FB42-43A1-890E-90B5148EEFFF}"/>
              </a:ext>
            </a:extLst>
          </p:cNvPr>
          <p:cNvSpPr>
            <a:spLocks noGrp="1"/>
          </p:cNvSpPr>
          <p:nvPr>
            <p:ph idx="1"/>
          </p:nvPr>
        </p:nvSpPr>
        <p:spPr>
          <a:xfrm>
            <a:off x="6090574" y="801866"/>
            <a:ext cx="5306084" cy="5230634"/>
          </a:xfrm>
        </p:spPr>
        <p:txBody>
          <a:bodyPr anchor="ctr">
            <a:normAutofit/>
          </a:bodyPr>
          <a:lstStyle/>
          <a:p>
            <a:r>
              <a:rPr lang="de-DE" sz="2400" dirty="0">
                <a:solidFill>
                  <a:srgbClr val="000000"/>
                </a:solidFill>
              </a:rPr>
              <a:t>Über 200 Millionen Menschen auf allen </a:t>
            </a:r>
            <a:r>
              <a:rPr lang="de-DE" sz="2400" u="sng" dirty="0">
                <a:solidFill>
                  <a:srgbClr val="000000"/>
                </a:solidFill>
              </a:rPr>
              <a:t>fünf Kontinenten</a:t>
            </a:r>
            <a:r>
              <a:rPr lang="de-DE" sz="2400" dirty="0">
                <a:solidFill>
                  <a:srgbClr val="000000"/>
                </a:solidFill>
              </a:rPr>
              <a:t> sprechen Französisch. </a:t>
            </a:r>
            <a:r>
              <a:rPr lang="de-DE" sz="2400" u="sng" dirty="0">
                <a:solidFill>
                  <a:srgbClr val="000000"/>
                </a:solidFill>
              </a:rPr>
              <a:t>68 Staaten</a:t>
            </a:r>
            <a:r>
              <a:rPr lang="de-DE" sz="2400" dirty="0">
                <a:solidFill>
                  <a:srgbClr val="000000"/>
                </a:solidFill>
              </a:rPr>
              <a:t> und Regierungen sind frankophon. Französisch ist nach Englisch die Sprache, die weltweit am häufigsten gelernt wird. Zusammen mit Englisch ist es auch die einzige Sprache, die man in </a:t>
            </a:r>
            <a:r>
              <a:rPr lang="de-DE" sz="2400" u="sng" dirty="0">
                <a:solidFill>
                  <a:srgbClr val="000000"/>
                </a:solidFill>
              </a:rPr>
              <a:t>allen</a:t>
            </a:r>
            <a:r>
              <a:rPr lang="de-DE" sz="2400" dirty="0">
                <a:solidFill>
                  <a:srgbClr val="000000"/>
                </a:solidFill>
              </a:rPr>
              <a:t> Ländern der Welt erlernen kann. </a:t>
            </a:r>
          </a:p>
        </p:txBody>
      </p:sp>
    </p:spTree>
    <p:extLst>
      <p:ext uri="{BB962C8B-B14F-4D97-AF65-F5344CB8AC3E}">
        <p14:creationId xmlns:p14="http://schemas.microsoft.com/office/powerpoint/2010/main" val="2993774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E6717CA-ACB3-40ED-A147-0BBDA98F4C87}"/>
              </a:ext>
            </a:extLst>
          </p:cNvPr>
          <p:cNvSpPr>
            <a:spLocks noGrp="1"/>
          </p:cNvSpPr>
          <p:nvPr>
            <p:ph type="title"/>
          </p:nvPr>
        </p:nvSpPr>
        <p:spPr>
          <a:xfrm>
            <a:off x="640079" y="2053641"/>
            <a:ext cx="3669161" cy="2760098"/>
          </a:xfrm>
        </p:spPr>
        <p:txBody>
          <a:bodyPr>
            <a:normAutofit fontScale="90000"/>
          </a:bodyPr>
          <a:lstStyle/>
          <a:p>
            <a:r>
              <a:rPr lang="de-DE" dirty="0">
                <a:solidFill>
                  <a:srgbClr val="FFFFFF"/>
                </a:solidFill>
              </a:rPr>
              <a:t>2. Grund: eine Sprache, die die Arbeitssuche erleichtert</a:t>
            </a:r>
          </a:p>
        </p:txBody>
      </p:sp>
      <p:sp>
        <p:nvSpPr>
          <p:cNvPr id="3" name="Inhaltsplatzhalter 2">
            <a:extLst>
              <a:ext uri="{FF2B5EF4-FFF2-40B4-BE49-F238E27FC236}">
                <a16:creationId xmlns:a16="http://schemas.microsoft.com/office/drawing/2014/main" id="{38041808-CA70-4A4C-BF05-ADFF303E6521}"/>
              </a:ext>
            </a:extLst>
          </p:cNvPr>
          <p:cNvSpPr>
            <a:spLocks noGrp="1"/>
          </p:cNvSpPr>
          <p:nvPr>
            <p:ph idx="1"/>
          </p:nvPr>
        </p:nvSpPr>
        <p:spPr>
          <a:xfrm>
            <a:off x="6090574" y="801866"/>
            <a:ext cx="5306084" cy="5230634"/>
          </a:xfrm>
        </p:spPr>
        <p:txBody>
          <a:bodyPr anchor="ctr">
            <a:normAutofit/>
          </a:bodyPr>
          <a:lstStyle/>
          <a:p>
            <a:r>
              <a:rPr lang="de-DE" sz="2400" dirty="0">
                <a:solidFill>
                  <a:srgbClr val="000000"/>
                </a:solidFill>
              </a:rPr>
              <a:t>Wer als Deutsche/er Englisch und Französisch spricht, erhöht seine Chancen auf dem internationalen Arbeitsmarkt. Französisch ist nach Deutsch und vor Englisch die meistgesprochene Sprache der EU. Die Kenntnis der französischen Sprache öffnet die Tore vieler Unternehmen in Frankreich wie auch in allen frankophonen Ländern. In Afrika, das als Zukunftsmarkt für die deutsche Wirtschaft gilt, wird Französisch in 26 von insgesamt </a:t>
            </a:r>
            <a:r>
              <a:rPr lang="de-DE" sz="2400">
                <a:solidFill>
                  <a:srgbClr val="000000"/>
                </a:solidFill>
              </a:rPr>
              <a:t>54 Staaten </a:t>
            </a:r>
            <a:r>
              <a:rPr lang="de-DE" sz="2400" dirty="0">
                <a:solidFill>
                  <a:srgbClr val="000000"/>
                </a:solidFill>
              </a:rPr>
              <a:t>gesprochen.</a:t>
            </a:r>
          </a:p>
        </p:txBody>
      </p:sp>
    </p:spTree>
    <p:extLst>
      <p:ext uri="{BB962C8B-B14F-4D97-AF65-F5344CB8AC3E}">
        <p14:creationId xmlns:p14="http://schemas.microsoft.com/office/powerpoint/2010/main" val="315791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E98A14D-9E3D-4254-BAEC-D7F7100BFD57}"/>
              </a:ext>
            </a:extLst>
          </p:cNvPr>
          <p:cNvSpPr>
            <a:spLocks noGrp="1"/>
          </p:cNvSpPr>
          <p:nvPr>
            <p:ph type="title"/>
          </p:nvPr>
        </p:nvSpPr>
        <p:spPr>
          <a:xfrm>
            <a:off x="1179226" y="826680"/>
            <a:ext cx="9833548" cy="1325563"/>
          </a:xfrm>
        </p:spPr>
        <p:txBody>
          <a:bodyPr>
            <a:normAutofit/>
          </a:bodyPr>
          <a:lstStyle/>
          <a:p>
            <a:pPr algn="ctr"/>
            <a:r>
              <a:rPr lang="de-DE" sz="2800" dirty="0">
                <a:solidFill>
                  <a:srgbClr val="FFFFFF"/>
                </a:solidFill>
              </a:rPr>
              <a:t>Frankreich ist einer der wichtigsten Handelspartner Deutschlands.</a:t>
            </a:r>
            <a:br>
              <a:rPr lang="de-DE" sz="2800" dirty="0">
                <a:solidFill>
                  <a:srgbClr val="FFFFFF"/>
                </a:solidFill>
              </a:rPr>
            </a:br>
            <a:r>
              <a:rPr lang="de-DE" sz="1600" dirty="0">
                <a:solidFill>
                  <a:srgbClr val="FFFFFF"/>
                </a:solidFill>
              </a:rPr>
              <a:t/>
            </a:r>
            <a:br>
              <a:rPr lang="de-DE" sz="1600" dirty="0">
                <a:solidFill>
                  <a:srgbClr val="FFFFFF"/>
                </a:solidFill>
              </a:rPr>
            </a:br>
            <a:endParaRPr lang="de-DE" sz="1600" dirty="0">
              <a:solidFill>
                <a:srgbClr val="FFFFFF"/>
              </a:solidFill>
            </a:endParaRPr>
          </a:p>
        </p:txBody>
      </p:sp>
      <p:pic>
        <p:nvPicPr>
          <p:cNvPr id="25" name="Inhaltsplatzhalter 3" descr="Ein Bild, das Vektorgrafiken enthält.&#10;&#10;Automatisch generierte Beschreibung">
            <a:extLst>
              <a:ext uri="{FF2B5EF4-FFF2-40B4-BE49-F238E27FC236}">
                <a16:creationId xmlns:a16="http://schemas.microsoft.com/office/drawing/2014/main" id="{02A647C8-20F0-494F-BB07-F31A5BDDB64B}"/>
              </a:ext>
            </a:extLst>
          </p:cNvPr>
          <p:cNvPicPr>
            <a:picLocks noGrp="1" noChangeAspect="1"/>
          </p:cNvPicPr>
          <p:nvPr>
            <p:ph idx="1"/>
          </p:nvPr>
        </p:nvPicPr>
        <p:blipFill>
          <a:blip r:embed="rId3" cstate="print"/>
          <a:stretch>
            <a:fillRect/>
          </a:stretch>
        </p:blipFill>
        <p:spPr>
          <a:xfrm>
            <a:off x="1358900" y="2941638"/>
            <a:ext cx="4721225" cy="3049588"/>
          </a:xfrm>
          <a:prstGeom prst="rect">
            <a:avLst/>
          </a:prstGeom>
        </p:spPr>
      </p:pic>
      <p:pic>
        <p:nvPicPr>
          <p:cNvPr id="26" name="Grafik 25" descr="Ein Bild, das Vektorgrafiken enthält.&#10;&#10;Automatisch generierte Beschreibung">
            <a:extLst>
              <a:ext uri="{FF2B5EF4-FFF2-40B4-BE49-F238E27FC236}">
                <a16:creationId xmlns:a16="http://schemas.microsoft.com/office/drawing/2014/main" id="{5EC3C4E2-A770-4C23-9C84-325FD6B48465}"/>
              </a:ext>
            </a:extLst>
          </p:cNvPr>
          <p:cNvPicPr>
            <a:picLocks noChangeAspect="1"/>
          </p:cNvPicPr>
          <p:nvPr/>
        </p:nvPicPr>
        <p:blipFill>
          <a:blip r:embed="rId4" cstate="print"/>
          <a:stretch>
            <a:fillRect/>
          </a:stretch>
        </p:blipFill>
        <p:spPr>
          <a:xfrm>
            <a:off x="6162675" y="2941638"/>
            <a:ext cx="4668838" cy="3049588"/>
          </a:xfrm>
          <a:prstGeom prst="rect">
            <a:avLst/>
          </a:prstGeom>
        </p:spPr>
      </p:pic>
    </p:spTree>
    <p:extLst>
      <p:ext uri="{BB962C8B-B14F-4D97-AF65-F5344CB8AC3E}">
        <p14:creationId xmlns:p14="http://schemas.microsoft.com/office/powerpoint/2010/main" val="1755725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8F9AA-11F3-4894-922A-0C6BB6BBC491}"/>
              </a:ext>
            </a:extLst>
          </p:cNvPr>
          <p:cNvSpPr>
            <a:spLocks noGrp="1"/>
          </p:cNvSpPr>
          <p:nvPr>
            <p:ph type="title"/>
          </p:nvPr>
        </p:nvSpPr>
        <p:spPr>
          <a:xfrm>
            <a:off x="838200" y="379828"/>
            <a:ext cx="10515600" cy="13108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de-DE" sz="2700" b="1" dirty="0">
                <a:solidFill>
                  <a:srgbClr val="000000"/>
                </a:solidFill>
              </a:rPr>
              <a:t>Der deutsch-französische Arbeitsmarkt ist äußerst dynamisch: tagtäglich werden Stellenangebote veröffentlicht, in denen Französischkenntnisse gefordert oder erwünscht sind…</a:t>
            </a:r>
            <a:endParaRPr lang="de-DE" dirty="0"/>
          </a:p>
        </p:txBody>
      </p:sp>
      <p:pic>
        <p:nvPicPr>
          <p:cNvPr id="1028" name="Grafik 3">
            <a:extLst>
              <a:ext uri="{FF2B5EF4-FFF2-40B4-BE49-F238E27FC236}">
                <a16:creationId xmlns:a16="http://schemas.microsoft.com/office/drawing/2014/main" id="{69FF2266-3CD3-4AB6-9DF9-165C36771A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387" y="2110173"/>
            <a:ext cx="6242435" cy="10191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Grafik 4">
            <a:extLst>
              <a:ext uri="{FF2B5EF4-FFF2-40B4-BE49-F238E27FC236}">
                <a16:creationId xmlns:a16="http://schemas.microsoft.com/office/drawing/2014/main" id="{4630BBC8-95A3-4870-B52C-22E869F8CE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730" y="2222560"/>
            <a:ext cx="6581270" cy="8904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afik 5">
            <a:extLst>
              <a:ext uri="{FF2B5EF4-FFF2-40B4-BE49-F238E27FC236}">
                <a16:creationId xmlns:a16="http://schemas.microsoft.com/office/drawing/2014/main" id="{0BCC48AE-BC5C-40F5-9D94-8CAFE61545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95731"/>
            <a:ext cx="7328346" cy="1019174"/>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
            <a:extLst>
              <a:ext uri="{FF2B5EF4-FFF2-40B4-BE49-F238E27FC236}">
                <a16:creationId xmlns:a16="http://schemas.microsoft.com/office/drawing/2014/main" id="{4B80E3B1-4564-4713-8796-7FD6AA95AC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0730" y="3357132"/>
            <a:ext cx="6581270" cy="12419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DA0F745A-E899-468D-B4E7-03DABEFCE8BC}"/>
              </a:ext>
            </a:extLst>
          </p:cNvPr>
          <p:cNvSpPr>
            <a:spLocks noChangeArrowheads="1"/>
          </p:cNvSpPr>
          <p:nvPr/>
        </p:nvSpPr>
        <p:spPr bwMode="auto">
          <a:xfrm>
            <a:off x="1234694" y="16003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 name="Grafik 2">
            <a:extLst>
              <a:ext uri="{FF2B5EF4-FFF2-40B4-BE49-F238E27FC236}">
                <a16:creationId xmlns:a16="http://schemas.microsoft.com/office/drawing/2014/main" id="{8CE6F6D4-47C8-42D0-B328-BEC0E7E7D6AE}"/>
              </a:ext>
            </a:extLst>
          </p:cNvPr>
          <p:cNvPicPr>
            <a:picLocks noChangeAspect="1"/>
          </p:cNvPicPr>
          <p:nvPr/>
        </p:nvPicPr>
        <p:blipFill>
          <a:blip r:embed="rId6" cstate="print"/>
          <a:stretch>
            <a:fillRect/>
          </a:stretch>
        </p:blipFill>
        <p:spPr>
          <a:xfrm>
            <a:off x="226486" y="4777998"/>
            <a:ext cx="6875374" cy="1019174"/>
          </a:xfrm>
          <a:prstGeom prst="rect">
            <a:avLst/>
          </a:prstGeom>
        </p:spPr>
      </p:pic>
      <p:pic>
        <p:nvPicPr>
          <p:cNvPr id="8" name="Inhaltsplatzhalter 7">
            <a:extLst>
              <a:ext uri="{FF2B5EF4-FFF2-40B4-BE49-F238E27FC236}">
                <a16:creationId xmlns:a16="http://schemas.microsoft.com/office/drawing/2014/main" id="{458E3676-3E2D-4E92-B590-A37F982946A7}"/>
              </a:ext>
            </a:extLst>
          </p:cNvPr>
          <p:cNvPicPr>
            <a:picLocks noGrp="1" noChangeAspect="1"/>
          </p:cNvPicPr>
          <p:nvPr>
            <p:ph idx="1"/>
          </p:nvPr>
        </p:nvPicPr>
        <p:blipFill>
          <a:blip r:embed="rId7" cstate="print"/>
          <a:stretch>
            <a:fillRect/>
          </a:stretch>
        </p:blipFill>
        <p:spPr>
          <a:xfrm>
            <a:off x="5786510" y="4862193"/>
            <a:ext cx="5995247" cy="884543"/>
          </a:xfrm>
          <a:prstGeom prst="rect">
            <a:avLst/>
          </a:prstGeom>
        </p:spPr>
      </p:pic>
    </p:spTree>
    <p:extLst>
      <p:ext uri="{BB962C8B-B14F-4D97-AF65-F5344CB8AC3E}">
        <p14:creationId xmlns:p14="http://schemas.microsoft.com/office/powerpoint/2010/main" val="103345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54550-D3FD-4D1A-BC3F-3684D10E93F6}"/>
              </a:ext>
            </a:extLst>
          </p:cNvPr>
          <p:cNvSpPr>
            <a:spLocks noGrp="1"/>
          </p:cNvSpPr>
          <p:nvPr>
            <p:ph type="title"/>
          </p:nvPr>
        </p:nvSpPr>
        <p:spPr>
          <a:xfrm>
            <a:off x="713056" y="4729106"/>
            <a:ext cx="10765888" cy="1562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de-DE" dirty="0"/>
              <a:t>… dies ist nur ein kleiner Teil der Ergebnisse unter ca. 1500 freien Stellen auf </a:t>
            </a:r>
            <a:r>
              <a:rPr lang="de-DE" dirty="0">
                <a:hlinkClick r:id="rId2">
                  <a:extLst>
                    <a:ext uri="{A12FA001-AC4F-418D-AE19-62706E023703}">
                      <ahyp:hlinkClr xmlns="" xmlns:ahyp="http://schemas.microsoft.com/office/drawing/2018/hyperlinkcolor" val="tx"/>
                    </a:ext>
                  </a:extLst>
                </a:hlinkClick>
              </a:rPr>
              <a:t>www.jobworld.de</a:t>
            </a:r>
            <a:r>
              <a:rPr lang="de-DE" dirty="0"/>
              <a:t> im September 2019.</a:t>
            </a:r>
            <a:br>
              <a:rPr lang="de-DE" dirty="0"/>
            </a:br>
            <a:endParaRPr lang="de-DE" sz="2400" b="1" dirty="0">
              <a:solidFill>
                <a:srgbClr val="FF0000"/>
              </a:solidFill>
            </a:endParaRPr>
          </a:p>
        </p:txBody>
      </p:sp>
      <p:pic>
        <p:nvPicPr>
          <p:cNvPr id="11" name="Inhaltsplatzhalter 10">
            <a:extLst>
              <a:ext uri="{FF2B5EF4-FFF2-40B4-BE49-F238E27FC236}">
                <a16:creationId xmlns:a16="http://schemas.microsoft.com/office/drawing/2014/main" id="{4F0F0D39-FFB9-4C20-9EE2-3DB1B28A77AF}"/>
              </a:ext>
            </a:extLst>
          </p:cNvPr>
          <p:cNvPicPr>
            <a:picLocks noGrp="1"/>
          </p:cNvPicPr>
          <p:nvPr>
            <p:ph idx="1"/>
          </p:nvPr>
        </p:nvPicPr>
        <p:blipFill>
          <a:blip r:embed="rId3" cstate="print"/>
          <a:stretch>
            <a:fillRect/>
          </a:stretch>
        </p:blipFill>
        <p:spPr>
          <a:xfrm>
            <a:off x="251791" y="813688"/>
            <a:ext cx="7977809" cy="1009649"/>
          </a:xfrm>
          <a:prstGeom prst="rect">
            <a:avLst/>
          </a:prstGeom>
        </p:spPr>
      </p:pic>
      <p:pic>
        <p:nvPicPr>
          <p:cNvPr id="12" name="Grafik 11">
            <a:extLst>
              <a:ext uri="{FF2B5EF4-FFF2-40B4-BE49-F238E27FC236}">
                <a16:creationId xmlns:a16="http://schemas.microsoft.com/office/drawing/2014/main" id="{AD12D584-82B3-49DE-9CBE-17BD88695CC5}"/>
              </a:ext>
            </a:extLst>
          </p:cNvPr>
          <p:cNvPicPr/>
          <p:nvPr/>
        </p:nvPicPr>
        <p:blipFill>
          <a:blip r:embed="rId4" cstate="print"/>
          <a:stretch>
            <a:fillRect/>
          </a:stretch>
        </p:blipFill>
        <p:spPr>
          <a:xfrm>
            <a:off x="6096000" y="3227789"/>
            <a:ext cx="6096000" cy="1009650"/>
          </a:xfrm>
          <a:prstGeom prst="rect">
            <a:avLst/>
          </a:prstGeom>
        </p:spPr>
      </p:pic>
      <p:pic>
        <p:nvPicPr>
          <p:cNvPr id="15" name="Grafik 14">
            <a:extLst>
              <a:ext uri="{FF2B5EF4-FFF2-40B4-BE49-F238E27FC236}">
                <a16:creationId xmlns:a16="http://schemas.microsoft.com/office/drawing/2014/main" id="{7F4072F4-EAFE-44F2-9205-7268318242C7}"/>
              </a:ext>
            </a:extLst>
          </p:cNvPr>
          <p:cNvPicPr/>
          <p:nvPr/>
        </p:nvPicPr>
        <p:blipFill>
          <a:blip r:embed="rId5" cstate="print"/>
          <a:stretch>
            <a:fillRect/>
          </a:stretch>
        </p:blipFill>
        <p:spPr>
          <a:xfrm>
            <a:off x="251791" y="3227789"/>
            <a:ext cx="5688296" cy="1038225"/>
          </a:xfrm>
          <a:prstGeom prst="rect">
            <a:avLst/>
          </a:prstGeom>
        </p:spPr>
      </p:pic>
      <p:pic>
        <p:nvPicPr>
          <p:cNvPr id="6" name="Grafik 5">
            <a:extLst>
              <a:ext uri="{FF2B5EF4-FFF2-40B4-BE49-F238E27FC236}">
                <a16:creationId xmlns:a16="http://schemas.microsoft.com/office/drawing/2014/main" id="{F529BB19-D13C-40A0-B7AE-92ABAB53FD10}"/>
              </a:ext>
            </a:extLst>
          </p:cNvPr>
          <p:cNvPicPr>
            <a:picLocks noChangeAspect="1"/>
          </p:cNvPicPr>
          <p:nvPr/>
        </p:nvPicPr>
        <p:blipFill>
          <a:blip r:embed="rId6" cstate="print"/>
          <a:stretch>
            <a:fillRect/>
          </a:stretch>
        </p:blipFill>
        <p:spPr>
          <a:xfrm>
            <a:off x="5940087" y="730268"/>
            <a:ext cx="5257800" cy="1038225"/>
          </a:xfrm>
          <a:prstGeom prst="rect">
            <a:avLst/>
          </a:prstGeom>
        </p:spPr>
      </p:pic>
      <p:pic>
        <p:nvPicPr>
          <p:cNvPr id="7" name="Grafik 6">
            <a:extLst>
              <a:ext uri="{FF2B5EF4-FFF2-40B4-BE49-F238E27FC236}">
                <a16:creationId xmlns:a16="http://schemas.microsoft.com/office/drawing/2014/main" id="{02255CEA-87B1-46DC-9767-C199E9EF2CBF}"/>
              </a:ext>
            </a:extLst>
          </p:cNvPr>
          <p:cNvPicPr>
            <a:picLocks noChangeAspect="1"/>
          </p:cNvPicPr>
          <p:nvPr/>
        </p:nvPicPr>
        <p:blipFill>
          <a:blip r:embed="rId7" cstate="print"/>
          <a:stretch>
            <a:fillRect/>
          </a:stretch>
        </p:blipFill>
        <p:spPr>
          <a:xfrm>
            <a:off x="385762" y="1967543"/>
            <a:ext cx="7077075" cy="1028700"/>
          </a:xfrm>
          <a:prstGeom prst="rect">
            <a:avLst/>
          </a:prstGeom>
        </p:spPr>
      </p:pic>
      <p:pic>
        <p:nvPicPr>
          <p:cNvPr id="9" name="Grafik 8">
            <a:extLst>
              <a:ext uri="{FF2B5EF4-FFF2-40B4-BE49-F238E27FC236}">
                <a16:creationId xmlns:a16="http://schemas.microsoft.com/office/drawing/2014/main" id="{762DCB17-91EE-437A-87C5-110AB013517A}"/>
              </a:ext>
            </a:extLst>
          </p:cNvPr>
          <p:cNvPicPr>
            <a:picLocks noChangeAspect="1"/>
          </p:cNvPicPr>
          <p:nvPr/>
        </p:nvPicPr>
        <p:blipFill>
          <a:blip r:embed="rId8" cstate="print"/>
          <a:stretch>
            <a:fillRect/>
          </a:stretch>
        </p:blipFill>
        <p:spPr>
          <a:xfrm>
            <a:off x="1387137" y="2767643"/>
            <a:ext cx="7181850" cy="228600"/>
          </a:xfrm>
          <a:prstGeom prst="rect">
            <a:avLst/>
          </a:prstGeom>
        </p:spPr>
      </p:pic>
    </p:spTree>
    <p:extLst>
      <p:ext uri="{BB962C8B-B14F-4D97-AF65-F5344CB8AC3E}">
        <p14:creationId xmlns:p14="http://schemas.microsoft.com/office/powerpoint/2010/main" val="2586013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8F9AA-11F3-4894-922A-0C6BB6BBC491}"/>
              </a:ext>
            </a:extLst>
          </p:cNvPr>
          <p:cNvSpPr>
            <a:spLocks noGrp="1"/>
          </p:cNvSpPr>
          <p:nvPr>
            <p:ph type="title"/>
          </p:nvPr>
        </p:nvSpPr>
        <p:spPr>
          <a:xfrm>
            <a:off x="838200" y="379828"/>
            <a:ext cx="10515600" cy="13108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de-DE" sz="2700" b="1" dirty="0">
                <a:solidFill>
                  <a:srgbClr val="000000"/>
                </a:solidFill>
              </a:rPr>
              <a:t>Auch die deutsch-französische Plattform </a:t>
            </a:r>
            <a:r>
              <a:rPr lang="de-DE" sz="2700" b="1" i="1" dirty="0" err="1">
                <a:solidFill>
                  <a:srgbClr val="000000"/>
                </a:solidFill>
              </a:rPr>
              <a:t>froodel</a:t>
            </a:r>
            <a:r>
              <a:rPr lang="de-DE" sz="2700" b="1" i="1" dirty="0">
                <a:solidFill>
                  <a:srgbClr val="000000"/>
                </a:solidFill>
              </a:rPr>
              <a:t> </a:t>
            </a:r>
            <a:r>
              <a:rPr lang="de-DE" sz="2700" b="1" dirty="0">
                <a:solidFill>
                  <a:srgbClr val="000000"/>
                </a:solidFill>
              </a:rPr>
              <a:t>bietet zahlreiche Angebote  von Austausch bis Stellenangebote über Veranstaltungen oder Sprachkurse.</a:t>
            </a:r>
            <a:endParaRPr lang="de-DE" dirty="0"/>
          </a:p>
        </p:txBody>
      </p:sp>
      <p:sp>
        <p:nvSpPr>
          <p:cNvPr id="4" name="Rectangle 6">
            <a:extLst>
              <a:ext uri="{FF2B5EF4-FFF2-40B4-BE49-F238E27FC236}">
                <a16:creationId xmlns:a16="http://schemas.microsoft.com/office/drawing/2014/main" id="{DA0F745A-E899-468D-B4E7-03DABEFCE8BC}"/>
              </a:ext>
            </a:extLst>
          </p:cNvPr>
          <p:cNvSpPr>
            <a:spLocks noChangeArrowheads="1"/>
          </p:cNvSpPr>
          <p:nvPr/>
        </p:nvSpPr>
        <p:spPr bwMode="auto">
          <a:xfrm>
            <a:off x="1234694" y="16003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2" name="Grafik 11">
            <a:extLst>
              <a:ext uri="{FF2B5EF4-FFF2-40B4-BE49-F238E27FC236}">
                <a16:creationId xmlns:a16="http://schemas.microsoft.com/office/drawing/2014/main" id="{30580908-D3F6-4937-AF50-9442D893BF89}"/>
              </a:ext>
            </a:extLst>
          </p:cNvPr>
          <p:cNvPicPr/>
          <p:nvPr/>
        </p:nvPicPr>
        <p:blipFill>
          <a:blip r:embed="rId2" cstate="print"/>
          <a:stretch>
            <a:fillRect/>
          </a:stretch>
        </p:blipFill>
        <p:spPr>
          <a:xfrm>
            <a:off x="5645684" y="4150209"/>
            <a:ext cx="5753100" cy="1019176"/>
          </a:xfrm>
          <a:prstGeom prst="rect">
            <a:avLst/>
          </a:prstGeom>
        </p:spPr>
      </p:pic>
      <p:pic>
        <p:nvPicPr>
          <p:cNvPr id="10" name="Inhaltsplatzhalter 9" descr="Ein Bild, das Schild, sitzend, Frau, Brett enthält.&#10;&#10;Automatisch generierte Beschreibung">
            <a:extLst>
              <a:ext uri="{FF2B5EF4-FFF2-40B4-BE49-F238E27FC236}">
                <a16:creationId xmlns:a16="http://schemas.microsoft.com/office/drawing/2014/main" id="{BEFD1F1C-93A9-406E-A786-50B15F8732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0125" y="2126834"/>
            <a:ext cx="8371749" cy="4351338"/>
          </a:xfrm>
        </p:spPr>
      </p:pic>
    </p:spTree>
    <p:extLst>
      <p:ext uri="{BB962C8B-B14F-4D97-AF65-F5344CB8AC3E}">
        <p14:creationId xmlns:p14="http://schemas.microsoft.com/office/powerpoint/2010/main" val="2548766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CBDAE9A-3C65-4AF2-B62E-13EDE541C65E}"/>
              </a:ext>
            </a:extLst>
          </p:cNvPr>
          <p:cNvSpPr>
            <a:spLocks noGrp="1"/>
          </p:cNvSpPr>
          <p:nvPr>
            <p:ph type="title"/>
          </p:nvPr>
        </p:nvSpPr>
        <p:spPr>
          <a:xfrm>
            <a:off x="640079" y="2053641"/>
            <a:ext cx="3669161" cy="2760098"/>
          </a:xfrm>
        </p:spPr>
        <p:txBody>
          <a:bodyPr>
            <a:normAutofit/>
          </a:bodyPr>
          <a:lstStyle/>
          <a:p>
            <a:r>
              <a:rPr lang="de-DE" dirty="0">
                <a:solidFill>
                  <a:srgbClr val="FFFFFF"/>
                </a:solidFill>
              </a:rPr>
              <a:t>3. Grund: Die Sprache der Kultur</a:t>
            </a:r>
          </a:p>
        </p:txBody>
      </p:sp>
      <p:sp>
        <p:nvSpPr>
          <p:cNvPr id="3" name="Inhaltsplatzhalter 2">
            <a:extLst>
              <a:ext uri="{FF2B5EF4-FFF2-40B4-BE49-F238E27FC236}">
                <a16:creationId xmlns:a16="http://schemas.microsoft.com/office/drawing/2014/main" id="{E1777EB6-5AAA-4F36-859A-0C2D6DFC3586}"/>
              </a:ext>
            </a:extLst>
          </p:cNvPr>
          <p:cNvSpPr>
            <a:spLocks noGrp="1"/>
          </p:cNvSpPr>
          <p:nvPr>
            <p:ph idx="1"/>
          </p:nvPr>
        </p:nvSpPr>
        <p:spPr>
          <a:xfrm>
            <a:off x="6166774" y="603746"/>
            <a:ext cx="5306084" cy="5835154"/>
          </a:xfrm>
        </p:spPr>
        <p:txBody>
          <a:bodyPr anchor="ctr">
            <a:normAutofit/>
          </a:bodyPr>
          <a:lstStyle/>
          <a:p>
            <a:r>
              <a:rPr lang="de-DE" sz="2400" dirty="0">
                <a:solidFill>
                  <a:srgbClr val="000000"/>
                </a:solidFill>
              </a:rPr>
              <a:t>Französisch ist Weltsprache der Gastronomie, der Mode, des Theaters, der bildenden Kunst, des Tanzes und der Architektur. </a:t>
            </a:r>
          </a:p>
          <a:p>
            <a:pPr marL="182563" indent="0">
              <a:spcBef>
                <a:spcPts val="0"/>
              </a:spcBef>
              <a:buNone/>
            </a:pPr>
            <a:r>
              <a:rPr lang="de-DE" sz="2400" dirty="0">
                <a:solidFill>
                  <a:srgbClr val="000000"/>
                </a:solidFill>
              </a:rPr>
              <a:t>Wer die französische Sprache beherrscht, hat Zugang zur Originalfassung der großen Werke der französischen und frankophonen Literatur, aber auch des Filmes und </a:t>
            </a:r>
            <a:r>
              <a:rPr lang="de-DE" sz="2400" i="1" dirty="0">
                <a:solidFill>
                  <a:srgbClr val="000000"/>
                </a:solidFill>
              </a:rPr>
              <a:t>Chanson</a:t>
            </a:r>
            <a:r>
              <a:rPr lang="de-DE" sz="2400" dirty="0">
                <a:solidFill>
                  <a:srgbClr val="000000"/>
                </a:solidFill>
              </a:rPr>
              <a:t>. Französisch ist die Sprache von Victor Hugo, Molière, Edith Piaf, </a:t>
            </a:r>
            <a:r>
              <a:rPr lang="de-DE" sz="2400" dirty="0" err="1">
                <a:solidFill>
                  <a:srgbClr val="000000"/>
                </a:solidFill>
              </a:rPr>
              <a:t>Zaz</a:t>
            </a:r>
            <a:r>
              <a:rPr lang="de-DE" sz="2400" dirty="0">
                <a:solidFill>
                  <a:srgbClr val="000000"/>
                </a:solidFill>
              </a:rPr>
              <a:t>, Louis De </a:t>
            </a:r>
            <a:r>
              <a:rPr lang="de-DE" sz="2400" dirty="0" err="1">
                <a:solidFill>
                  <a:srgbClr val="000000"/>
                </a:solidFill>
              </a:rPr>
              <a:t>Funes</a:t>
            </a:r>
            <a:r>
              <a:rPr lang="de-DE" sz="2400" dirty="0">
                <a:solidFill>
                  <a:srgbClr val="000000"/>
                </a:solidFill>
              </a:rPr>
              <a:t>, Zinedine Zidane, Kilian </a:t>
            </a:r>
            <a:r>
              <a:rPr lang="de-DE" sz="2400" dirty="0" err="1">
                <a:solidFill>
                  <a:srgbClr val="000000"/>
                </a:solidFill>
              </a:rPr>
              <a:t>MBappé</a:t>
            </a:r>
            <a:r>
              <a:rPr lang="de-DE" sz="2400" dirty="0">
                <a:solidFill>
                  <a:srgbClr val="000000"/>
                </a:solidFill>
              </a:rPr>
              <a:t> oder auch </a:t>
            </a:r>
            <a:r>
              <a:rPr lang="de-DE" sz="2400" dirty="0" err="1">
                <a:solidFill>
                  <a:srgbClr val="000000"/>
                </a:solidFill>
              </a:rPr>
              <a:t>Stromae</a:t>
            </a:r>
            <a:r>
              <a:rPr lang="de-DE" sz="2400" dirty="0">
                <a:solidFill>
                  <a:srgbClr val="000000"/>
                </a:solidFill>
              </a:rPr>
              <a:t>.</a:t>
            </a:r>
          </a:p>
        </p:txBody>
      </p:sp>
    </p:spTree>
    <p:extLst>
      <p:ext uri="{BB962C8B-B14F-4D97-AF65-F5344CB8AC3E}">
        <p14:creationId xmlns:p14="http://schemas.microsoft.com/office/powerpoint/2010/main" val="2704346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Breitbild</PresentationFormat>
  <Paragraphs>85</Paragraphs>
  <Slides>20</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9" baseType="lpstr">
      <vt:lpstr>Arial</vt:lpstr>
      <vt:lpstr>Arial Unicode MS</vt:lpstr>
      <vt:lpstr>Calibri</vt:lpstr>
      <vt:lpstr>Calibri Light</vt:lpstr>
      <vt:lpstr>Source Sans Pro</vt:lpstr>
      <vt:lpstr>Source Sans Pro Black</vt:lpstr>
      <vt:lpstr>Times New Roman</vt:lpstr>
      <vt:lpstr>Office</vt:lpstr>
      <vt:lpstr>Document</vt:lpstr>
      <vt:lpstr>Französisch ist mehr</vt:lpstr>
      <vt:lpstr>PowerPoint-Präsentation</vt:lpstr>
      <vt:lpstr>1. Grund: eine Sprache, die auf der ganzen Welt gesprochen wird</vt:lpstr>
      <vt:lpstr>2. Grund: eine Sprache, die die Arbeitssuche erleichtert</vt:lpstr>
      <vt:lpstr>Frankreich ist einer der wichtigsten Handelspartner Deutschlands.  </vt:lpstr>
      <vt:lpstr>Der deutsch-französische Arbeitsmarkt ist äußerst dynamisch: tagtäglich werden Stellenangebote veröffentlicht, in denen Französischkenntnisse gefordert oder erwünscht sind…</vt:lpstr>
      <vt:lpstr>… dies ist nur ein kleiner Teil der Ergebnisse unter ca. 1500 freien Stellen auf www.jobworld.de im September 2019. </vt:lpstr>
      <vt:lpstr>Auch die deutsch-französische Plattform froodel bietet zahlreiche Angebote  von Austausch bis Stellenangebote über Veranstaltungen oder Sprachkurse.</vt:lpstr>
      <vt:lpstr>3. Grund: Die Sprache der Kultur</vt:lpstr>
      <vt:lpstr>4. Grund: Eine Sprache für das Reisen </vt:lpstr>
      <vt:lpstr>5. Grund: Eine Sprache für das Studium an einer frankophonen  Hochschule </vt:lpstr>
      <vt:lpstr>6. Grund: die zweite Sprache der internationalen Beziehungen</vt:lpstr>
      <vt:lpstr>7. Grund: Eine Sprache, um sich der Welt zu öffnen</vt:lpstr>
      <vt:lpstr>8. Grund: Eine sympathische Sprache, die man schnell erlernen kann</vt:lpstr>
      <vt:lpstr>9. Grund: Eine Sprache, die das Erlernen anderer romanischer Sprachen erleichtert</vt:lpstr>
      <vt:lpstr>10. Grund: die Sprache der Liebe und des Intellekts </vt:lpstr>
      <vt:lpstr>Es gäbe noch mehr Gründe…</vt:lpstr>
      <vt:lpstr>Und was ist zum Französischen speziell in Schleswig-Holstein noch zu sagen?</vt:lpstr>
      <vt:lpstr>Und für diejenigen, die dem Französischen ganz verfallen sind, hält die Universität Kiel ein Französischstudium bereit.</vt:lpstr>
      <vt:lpstr>Also, bis bald ! À bientôt!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Französisch ist mehr</dc:title>
  <dc:creator>Lydie Karpen</dc:creator>
  <cp:lastModifiedBy>Köhler-Jonasson, Petra (Gymnasium Schwarzenbek)</cp:lastModifiedBy>
  <cp:revision>44</cp:revision>
  <dcterms:created xsi:type="dcterms:W3CDTF">2019-09-12T09:09:29Z</dcterms:created>
  <dcterms:modified xsi:type="dcterms:W3CDTF">2020-05-08T08:04:28Z</dcterms:modified>
</cp:coreProperties>
</file>